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70"/>
  </p:notesMasterIdLst>
  <p:sldIdLst>
    <p:sldId id="319" r:id="rId2"/>
    <p:sldId id="320" r:id="rId3"/>
    <p:sldId id="323" r:id="rId4"/>
    <p:sldId id="324" r:id="rId5"/>
    <p:sldId id="366" r:id="rId6"/>
    <p:sldId id="367" r:id="rId7"/>
    <p:sldId id="368" r:id="rId8"/>
    <p:sldId id="340" r:id="rId9"/>
    <p:sldId id="341" r:id="rId10"/>
    <p:sldId id="342" r:id="rId11"/>
    <p:sldId id="332" r:id="rId12"/>
    <p:sldId id="402" r:id="rId13"/>
    <p:sldId id="403" r:id="rId14"/>
    <p:sldId id="344" r:id="rId15"/>
    <p:sldId id="345" r:id="rId16"/>
    <p:sldId id="346" r:id="rId17"/>
    <p:sldId id="343" r:id="rId18"/>
    <p:sldId id="404" r:id="rId19"/>
    <p:sldId id="405" r:id="rId20"/>
    <p:sldId id="406" r:id="rId21"/>
    <p:sldId id="407" r:id="rId22"/>
    <p:sldId id="408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69" r:id="rId61"/>
    <p:sldId id="370" r:id="rId62"/>
    <p:sldId id="371" r:id="rId63"/>
    <p:sldId id="372" r:id="rId64"/>
    <p:sldId id="373" r:id="rId65"/>
    <p:sldId id="374" r:id="rId66"/>
    <p:sldId id="401" r:id="rId67"/>
    <p:sldId id="364" r:id="rId68"/>
    <p:sldId id="365" r:id="rId69"/>
  </p:sldIdLst>
  <p:sldSz cx="9144000" cy="5143500" type="screen16x9"/>
  <p:notesSz cx="6858000" cy="9144000"/>
  <p:embeddedFontLst>
    <p:embeddedFont>
      <p:font typeface="여기어때 잘난체" pitchFamily="50" charset="-127"/>
      <p:bold r:id="rId71"/>
    </p:embeddedFont>
    <p:embeddedFont>
      <p:font typeface="Roboto Slab Regular" charset="0"/>
      <p:regular r:id="rId72"/>
      <p:bold r:id="rId73"/>
    </p:embeddedFont>
    <p:embeddedFont>
      <p:font typeface="나눔바른고딕" pitchFamily="50" charset="-127"/>
      <p:regular r:id="rId74"/>
      <p:bold r:id="rId75"/>
    </p:embeddedFont>
    <p:embeddedFont>
      <p:font typeface="Anton" charset="0"/>
      <p:regular r:id="rId76"/>
    </p:embeddedFont>
    <p:embeddedFont>
      <p:font typeface="Barlow Semi Condensed" charset="0"/>
      <p:regular r:id="rId77"/>
      <p:bold r:id="rId78"/>
      <p:italic r:id="rId79"/>
      <p:boldItalic r:id="rId80"/>
    </p:embeddedFont>
    <p:embeddedFont>
      <p:font typeface="Barlow Semi Condensed Light" charset="0"/>
      <p:regular r:id="rId81"/>
      <p:bold r:id="rId82"/>
      <p:italic r:id="rId83"/>
      <p:boldItalic r:id="rId84"/>
    </p:embeddedFont>
    <p:embeddedFont>
      <p:font typeface="Fira Sans Extra Condensed Medium" charset="0"/>
      <p:regular r:id="rId85"/>
      <p:bold r:id="rId86"/>
      <p:italic r:id="rId87"/>
      <p:boldItalic r:id="rId88"/>
    </p:embeddedFont>
    <p:embeddedFont>
      <p:font typeface="맑은 고딕" pitchFamily="50" charset="-127"/>
      <p:regular r:id="rId89"/>
      <p:bold r:id="rId90"/>
    </p:embeddedFont>
    <p:embeddedFont>
      <p:font typeface="나눔바른고딕 Light" pitchFamily="50" charset="-127"/>
      <p:regular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>
      <p:cViewPr>
        <p:scale>
          <a:sx n="100" d="100"/>
          <a:sy n="100" d="100"/>
        </p:scale>
        <p:origin x="-1050" y="-246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font" Target="fonts/font20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7170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21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21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3">
    <p:bg>
      <p:bgPr>
        <a:solidFill>
          <a:srgbClr val="F3ECDD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3977825"/>
            <a:ext cx="9144000" cy="1165800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2297696" y="22498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470346" y="266486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 hasCustomPrompt="1"/>
          </p:nvPr>
        </p:nvSpPr>
        <p:spPr>
          <a:xfrm>
            <a:off x="2546696" y="190033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3"/>
          </p:nvPr>
        </p:nvSpPr>
        <p:spPr>
          <a:xfrm>
            <a:off x="4595069" y="22464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4732619" y="265957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5" hasCustomPrompt="1"/>
          </p:nvPr>
        </p:nvSpPr>
        <p:spPr>
          <a:xfrm>
            <a:off x="4844069" y="189693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6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7"/>
          </p:nvPr>
        </p:nvSpPr>
        <p:spPr>
          <a:xfrm>
            <a:off x="2297696" y="36733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2470346" y="408836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9" hasCustomPrompt="1"/>
          </p:nvPr>
        </p:nvSpPr>
        <p:spPr>
          <a:xfrm>
            <a:off x="2546696" y="332383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3"/>
          </p:nvPr>
        </p:nvSpPr>
        <p:spPr>
          <a:xfrm>
            <a:off x="4595069" y="36699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4732619" y="408307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5" hasCustomPrompt="1"/>
          </p:nvPr>
        </p:nvSpPr>
        <p:spPr>
          <a:xfrm>
            <a:off x="4844069" y="332043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4">
    <p:bg>
      <p:bgPr>
        <a:solidFill>
          <a:srgbClr val="F3ECDD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4008225"/>
            <a:ext cx="9144000" cy="1165800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584150" y="2120625"/>
            <a:ext cx="1953600" cy="23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5855350" y="2120625"/>
            <a:ext cx="1953600" cy="23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1312950" y="2120625"/>
            <a:ext cx="1953600" cy="23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349089" y="2692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349101" y="32612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2"/>
          </p:nvPr>
        </p:nvSpPr>
        <p:spPr>
          <a:xfrm>
            <a:off x="3628222" y="2692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3"/>
          </p:nvPr>
        </p:nvSpPr>
        <p:spPr>
          <a:xfrm>
            <a:off x="3628234" y="32612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ctrTitle" idx="4"/>
          </p:nvPr>
        </p:nvSpPr>
        <p:spPr>
          <a:xfrm>
            <a:off x="5914222" y="26927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5"/>
          </p:nvPr>
        </p:nvSpPr>
        <p:spPr>
          <a:xfrm>
            <a:off x="5914234" y="32612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 idx="6"/>
          </p:nvPr>
        </p:nvSpPr>
        <p:spPr>
          <a:xfrm>
            <a:off x="1533599" y="429825"/>
            <a:ext cx="605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 userDrawn="1">
  <p:cSld name="CUSTOM_14_3">
    <p:bg>
      <p:bgPr>
        <a:solidFill>
          <a:srgbClr val="F3ECD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;p9"/>
          <p:cNvSpPr/>
          <p:nvPr userDrawn="1"/>
        </p:nvSpPr>
        <p:spPr>
          <a:xfrm>
            <a:off x="-3657" y="0"/>
            <a:ext cx="2199393" cy="915566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latin typeface="여기어때 잘난체" pitchFamily="50" charset="-127"/>
                <a:ea typeface="여기어때 잘난체" pitchFamily="50" charset="-127"/>
              </a:rPr>
              <a:t>01</a:t>
            </a:r>
            <a:r>
              <a:rPr lang="en-US" sz="3600" dirty="0">
                <a:latin typeface="여기어때 잘난체" pitchFamily="50" charset="-127"/>
                <a:ea typeface="여기어때 잘난체" pitchFamily="50" charset="-127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u="sng" dirty="0">
                <a:latin typeface="여기어때 잘난체" pitchFamily="50" charset="-127"/>
                <a:ea typeface="여기어때 잘난체" pitchFamily="50" charset="-127"/>
              </a:rPr>
              <a:t>OUTLINE</a:t>
            </a:r>
          </a:p>
        </p:txBody>
      </p:sp>
      <p:sp>
        <p:nvSpPr>
          <p:cNvPr id="10" name="Google Shape;66;p8"/>
          <p:cNvSpPr txBox="1"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latin typeface="여기어때 잘난체" pitchFamily="50" charset="-127"/>
                <a:ea typeface="여기어때 잘난체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 preserve="1" userDrawn="1">
  <p:cSld name="1_Two columns ">
    <p:bg>
      <p:bgPr>
        <a:solidFill>
          <a:srgbClr val="F3ECD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8"/>
          <p:cNvSpPr txBox="1">
            <a:spLocks noGrp="1"/>
          </p:cNvSpPr>
          <p:nvPr>
            <p:ph type="ctrTitle" idx="4"/>
          </p:nvPr>
        </p:nvSpPr>
        <p:spPr>
          <a:xfrm>
            <a:off x="2411760" y="51470"/>
            <a:ext cx="669674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여기어때 잘난체" pitchFamily="50" charset="-127"/>
                <a:ea typeface="여기어때 잘난체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Google Shape;68;p9"/>
          <p:cNvSpPr/>
          <p:nvPr userDrawn="1"/>
        </p:nvSpPr>
        <p:spPr>
          <a:xfrm>
            <a:off x="-3657" y="0"/>
            <a:ext cx="2199393" cy="915566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latin typeface="여기어때 잘난체" pitchFamily="50" charset="-127"/>
                <a:ea typeface="여기어때 잘난체" pitchFamily="50" charset="-127"/>
              </a:rPr>
              <a:t>02</a:t>
            </a:r>
            <a:r>
              <a:rPr lang="en-US" sz="3600" dirty="0"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sz="2000" u="sng" dirty="0">
                <a:latin typeface="여기어때 잘난체" pitchFamily="50" charset="-127"/>
                <a:ea typeface="여기어때 잘난체" pitchFamily="50" charset="-127"/>
              </a:rPr>
              <a:t>TECHONOLOGY</a:t>
            </a:r>
            <a:endParaRPr lang="en-US" altLang="ko-KR" sz="2000" u="sng" dirty="0"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55911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 preserve="1" userDrawn="1">
  <p:cSld name="1_Two columns ">
    <p:bg>
      <p:bgPr>
        <a:solidFill>
          <a:srgbClr val="F3ECD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9"/>
          <p:cNvSpPr/>
          <p:nvPr userDrawn="1"/>
        </p:nvSpPr>
        <p:spPr>
          <a:xfrm>
            <a:off x="0" y="0"/>
            <a:ext cx="827584" cy="699542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여기어때 잘난체" pitchFamily="50" charset="-127"/>
                <a:ea typeface="여기어때 잘난체" pitchFamily="50" charset="-127"/>
              </a:rPr>
              <a:t>03</a:t>
            </a:r>
            <a:endParaRPr sz="3600" dirty="0"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Google Shape;68;p9"/>
          <p:cNvSpPr/>
          <p:nvPr userDrawn="1"/>
        </p:nvSpPr>
        <p:spPr>
          <a:xfrm>
            <a:off x="-3657" y="0"/>
            <a:ext cx="2199393" cy="915566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latin typeface="여기어때 잘난체" pitchFamily="50" charset="-127"/>
                <a:ea typeface="여기어때 잘난체" pitchFamily="50" charset="-127"/>
              </a:rPr>
              <a:t>03</a:t>
            </a:r>
            <a:r>
              <a:rPr lang="en-US" sz="3600" dirty="0"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en-US" sz="2000" u="sng" dirty="0">
                <a:latin typeface="여기어때 잘난체" pitchFamily="50" charset="-127"/>
                <a:ea typeface="여기어때 잘난체" pitchFamily="50" charset="-127"/>
              </a:rPr>
              <a:t>IMPRESSION</a:t>
            </a:r>
            <a:endParaRPr lang="en-US" altLang="ko-KR" sz="2000" u="sng" dirty="0"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Google Shape;66;p8"/>
          <p:cNvSpPr txBox="1">
            <a:spLocks noGrp="1"/>
          </p:cNvSpPr>
          <p:nvPr>
            <p:ph type="ctrTitle" idx="4"/>
          </p:nvPr>
        </p:nvSpPr>
        <p:spPr>
          <a:xfrm>
            <a:off x="2411760" y="123478"/>
            <a:ext cx="6624736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여기어때 잘난체" pitchFamily="50" charset="-127"/>
                <a:ea typeface="여기어때 잘난체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55911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rgbClr val="F3ECDD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solidFill>
          <a:srgbClr val="F3ECD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7952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6000"/>
              <a:buFont typeface="Anton"/>
              <a:buNone/>
              <a:defRPr sz="60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5200"/>
              <a:buNone/>
              <a:defRPr sz="5200">
                <a:solidFill>
                  <a:srgbClr val="123D6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79525" y="2977800"/>
            <a:ext cx="33027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"/>
              <a:buNone/>
              <a:defRPr>
                <a:solidFill>
                  <a:srgbClr val="123D6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None/>
              <a:defRPr>
                <a:solidFill>
                  <a:srgbClr val="123D6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4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2800"/>
              <a:buFont typeface="Anton"/>
              <a:buNone/>
              <a:defRPr sz="28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●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○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■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●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○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■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●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3D60"/>
              </a:buClr>
              <a:buSzPts val="1200"/>
              <a:buFont typeface="Barlow Semi Condensed Light"/>
              <a:buChar char="○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23D60"/>
              </a:buClr>
              <a:buSzPts val="1200"/>
              <a:buFont typeface="Barlow Semi Condensed Light"/>
              <a:buChar char="■"/>
              <a:defRPr sz="1200">
                <a:solidFill>
                  <a:srgbClr val="123D60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62" r:id="rId4"/>
    <p:sldLayoutId id="2147483663" r:id="rId5"/>
    <p:sldLayoutId id="2147483658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microsoft.com/office/2007/relationships/hdphoto" Target="../media/hdphoto8.wdp"/><Relationship Id="rId26" Type="http://schemas.openxmlformats.org/officeDocument/2006/relationships/image" Target="../media/image16.png"/><Relationship Id="rId21" Type="http://schemas.openxmlformats.org/officeDocument/2006/relationships/image" Target="../media/image13.png"/><Relationship Id="rId34" Type="http://schemas.openxmlformats.org/officeDocument/2006/relationships/image" Target="../media/image21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20.png"/><Relationship Id="rId38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microsoft.com/office/2007/relationships/hdphoto" Target="../media/hdphoto9.wdp"/><Relationship Id="rId29" Type="http://schemas.microsoft.com/office/2007/relationships/hdphoto" Target="../media/hdphoto13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24" Type="http://schemas.microsoft.com/office/2007/relationships/hdphoto" Target="../media/hdphoto11.wdp"/><Relationship Id="rId32" Type="http://schemas.openxmlformats.org/officeDocument/2006/relationships/image" Target="../media/image19.png"/><Relationship Id="rId37" Type="http://schemas.openxmlformats.org/officeDocument/2006/relationships/image" Target="../media/image24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31" Type="http://schemas.microsoft.com/office/2007/relationships/hdphoto" Target="../media/hdphoto14.wdp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Relationship Id="rId22" Type="http://schemas.microsoft.com/office/2007/relationships/hdphoto" Target="../media/hdphoto10.wdp"/><Relationship Id="rId27" Type="http://schemas.microsoft.com/office/2007/relationships/hdphoto" Target="../media/hdphoto12.wdp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8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6516216" y="2185712"/>
            <a:ext cx="2448272" cy="386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박재영</a:t>
            </a:r>
            <a:r>
              <a:rPr lang="en-US" altLang="ko-KR" sz="16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고준호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양준호</a:t>
            </a:r>
            <a:endParaRPr sz="1600" dirty="0">
              <a:solidFill>
                <a:srgbClr val="123D6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107504" y="901893"/>
            <a:ext cx="9144000" cy="661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JSP </a:t>
            </a:r>
            <a:r>
              <a:rPr lang="ko-KR" altLang="en-US" sz="5400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창</a:t>
            </a:r>
            <a:r>
              <a:rPr lang="ko-KR" altLang="en-US" sz="5400" dirty="0">
                <a:solidFill>
                  <a:srgbClr val="92D05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</a:t>
            </a:r>
            <a:r>
              <a:rPr lang="ko-KR" altLang="en-US" sz="5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</a:t>
            </a:r>
            <a:r>
              <a:rPr lang="ko-KR" altLang="en-US" sz="5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</a:t>
            </a:r>
            <a:r>
              <a:rPr lang="ko-KR" altLang="en-US" sz="5400" dirty="0">
                <a:solidFill>
                  <a:srgbClr val="7030A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팅</a:t>
            </a:r>
            <a:r>
              <a:rPr lang="ko-KR" altLang="en-US" sz="54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사이트</a:t>
            </a:r>
            <a:r>
              <a:rPr lang="ko-KR" altLang="en-US" sz="54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123D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sz="4000" dirty="0">
              <a:solidFill>
                <a:srgbClr val="123D6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0" y="3977700"/>
            <a:ext cx="9144000" cy="1165800"/>
          </a:xfrm>
          <a:prstGeom prst="rect">
            <a:avLst/>
          </a:prstGeom>
          <a:solidFill>
            <a:srgbClr val="F46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8792B99A-ED00-496A-9F51-115AC7F5B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995686"/>
            <a:ext cx="3302700" cy="32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7491"/>
              </p:ext>
            </p:extLst>
          </p:nvPr>
        </p:nvGraphicFramePr>
        <p:xfrm>
          <a:off x="1259632" y="1203599"/>
          <a:ext cx="7056786" cy="374441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220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36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067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r>
                        <a:rPr lang="en-US" altLang="ko-KR" baseline="0" dirty="0"/>
                        <a:t> key, 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title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상가명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giant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상권업종대분류명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상권업종중분류명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middle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상권업종소분류명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small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표준산업분류명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sido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시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gugun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longtitude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경도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latitude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9A65542-53B3-42A4-9D7C-F51D2E4F43A9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상권분석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154288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67AC27E-7CEC-4DB8-A26B-55A157848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3964"/>
              </p:ext>
            </p:extLst>
          </p:nvPr>
        </p:nvGraphicFramePr>
        <p:xfrm>
          <a:off x="851756" y="1131590"/>
          <a:ext cx="7440488" cy="377616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27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3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6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74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Int(11)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NULL, Primary Key, Auto Increase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74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NULL, foreign key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4881095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상호명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9438340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Category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업태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6668572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Type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업종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세부 업종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Item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주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Tel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Address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Homepage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Message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Longtext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한마디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Form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570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Cost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자금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E5BE06D8-6EA5-449E-9907-4A365680957A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창업 아이템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89990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1)</a:t>
            </a:r>
            <a:r>
              <a:rPr lang="ko-KR" altLang="en-US" sz="3200" dirty="0"/>
              <a:t> 로그인</a:t>
            </a:r>
            <a:r>
              <a:rPr lang="en-US" altLang="ko-KR" sz="3200" dirty="0"/>
              <a:t>, </a:t>
            </a:r>
            <a:r>
              <a:rPr lang="ko-KR" altLang="en-US" sz="3200" dirty="0"/>
              <a:t>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6196E6F-63A4-4CC8-974A-F4175D37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99" y="1131590"/>
            <a:ext cx="4174601" cy="38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8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2)</a:t>
            </a:r>
            <a:r>
              <a:rPr lang="ko-KR" altLang="en-US" sz="3200" dirty="0"/>
              <a:t> 커뮤니티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1C1DFC-0094-4439-B49D-86F7312E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75606"/>
            <a:ext cx="7668344" cy="34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3) </a:t>
            </a:r>
            <a:r>
              <a:rPr lang="ko-KR" altLang="en-US" sz="3200" dirty="0"/>
              <a:t>예상 창업 비용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31590"/>
            <a:ext cx="6768752" cy="38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4) </a:t>
            </a:r>
            <a:r>
              <a:rPr lang="ko-KR" altLang="en-US" sz="3200" dirty="0"/>
              <a:t>창업 박람회</a:t>
            </a:r>
            <a:r>
              <a:rPr lang="en-US" altLang="ko-KR" sz="3200" dirty="0"/>
              <a:t>/</a:t>
            </a:r>
            <a:r>
              <a:rPr lang="ko-KR" altLang="en-US" sz="3200" dirty="0"/>
              <a:t>설명회 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31590"/>
            <a:ext cx="73437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5)</a:t>
            </a:r>
            <a:r>
              <a:rPr lang="ko-KR" altLang="en-US" sz="3200" dirty="0"/>
              <a:t> 창업 성공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5606"/>
            <a:ext cx="73437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순서도 </a:t>
            </a:r>
            <a:r>
              <a:rPr lang="en-US" altLang="ko-KR" sz="3200" dirty="0"/>
              <a:t>6)</a:t>
            </a:r>
            <a:r>
              <a:rPr lang="ko-KR" altLang="en-US" sz="3200" dirty="0"/>
              <a:t> 창업 아이템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75606"/>
            <a:ext cx="6480720" cy="346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mtClean="0"/>
              <a:t>프로젝트 트리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7573"/>
            <a:ext cx="2270163" cy="3953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79561"/>
            <a:ext cx="2125664" cy="39533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979561"/>
            <a:ext cx="1732415" cy="3961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550" y="1014263"/>
            <a:ext cx="1262051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ko-KR" altLang="en-US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모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델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2135" y="1014263"/>
            <a:ext cx="1262051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ko-KR" altLang="en-US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컨트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롤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3622" y="979561"/>
            <a:ext cx="126205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en-US" altLang="ko-KR" sz="1800" b="1" spc="130" dirty="0" err="1" smtClean="0">
                <a:latin typeface="나눔바른고딕 Light" pitchFamily="50" charset="-127"/>
                <a:ea typeface="나눔바른고딕 Light" pitchFamily="50" charset="-127"/>
              </a:rPr>
              <a:t>css</a:t>
            </a:r>
            <a:r>
              <a:rPr lang="en-US" altLang="ko-KR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이미지</a:t>
            </a:r>
            <a:r>
              <a:rPr lang="en-US" altLang="ko-KR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en-US" altLang="ko-KR" sz="1800" b="1" spc="130" dirty="0" err="1" smtClean="0">
                <a:latin typeface="나눔바른고딕 Light" pitchFamily="50" charset="-127"/>
                <a:ea typeface="나눔바른고딕 Light" pitchFamily="50" charset="-127"/>
              </a:rPr>
              <a:t>js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3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mtClean="0"/>
              <a:t>프로젝트 트리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991369"/>
            <a:ext cx="1905999" cy="39604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91369"/>
            <a:ext cx="1732018" cy="3960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91369"/>
            <a:ext cx="1732018" cy="396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944" y="1014617"/>
            <a:ext cx="1296144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ko-KR" altLang="en-US" sz="1800" b="1" spc="130" dirty="0" err="1" smtClean="0">
                <a:latin typeface="나눔바른고딕 Light" pitchFamily="50" charset="-127"/>
                <a:ea typeface="나눔바른고딕 Light" pitchFamily="50" charset="-127"/>
              </a:rPr>
              <a:t>뷰</a:t>
            </a:r>
            <a:r>
              <a:rPr lang="en-US" altLang="ko-KR" sz="1800" b="1" spc="130" dirty="0" smtClean="0">
                <a:latin typeface="나눔바른고딕 Light" pitchFamily="50" charset="-127"/>
                <a:ea typeface="나눔바른고딕 Light" pitchFamily="50" charset="-127"/>
              </a:rPr>
              <a:t>01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824" y="1014617"/>
            <a:ext cx="1296144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ko-KR" altLang="en-US" sz="1800" b="1" spc="130" smtClean="0">
                <a:latin typeface="나눔바른고딕 Light" pitchFamily="50" charset="-127"/>
                <a:ea typeface="나눔바른고딕 Light" pitchFamily="50" charset="-127"/>
              </a:rPr>
              <a:t>뷰</a:t>
            </a:r>
            <a:r>
              <a:rPr lang="en-US" altLang="ko-KR" sz="1800" b="1" spc="130" smtClean="0">
                <a:latin typeface="나눔바른고딕 Light" pitchFamily="50" charset="-127"/>
                <a:ea typeface="나눔바른고딕 Light" pitchFamily="50" charset="-127"/>
              </a:rPr>
              <a:t>02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7092" y="1014617"/>
            <a:ext cx="1296144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</a:pPr>
            <a:r>
              <a:rPr lang="ko-KR" altLang="en-US" sz="1800" b="1" spc="130" smtClean="0">
                <a:latin typeface="나눔바른고딕 Light" pitchFamily="50" charset="-127"/>
                <a:ea typeface="나눔바른고딕 Light" pitchFamily="50" charset="-127"/>
              </a:rPr>
              <a:t>뷰</a:t>
            </a:r>
            <a:r>
              <a:rPr lang="en-US" altLang="ko-KR" sz="1800" b="1" spc="130" smtClean="0">
                <a:latin typeface="나눔바른고딕 Light" pitchFamily="50" charset="-127"/>
                <a:ea typeface="나눔바른고딕 Light" pitchFamily="50" charset="-127"/>
              </a:rPr>
              <a:t>03</a:t>
            </a:r>
            <a:endParaRPr lang="ko-KR" altLang="en-US" sz="1800" b="1" spc="130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99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>
            <a:spLocks noGrp="1"/>
          </p:cNvSpPr>
          <p:nvPr>
            <p:ph type="ctrTitle"/>
          </p:nvPr>
        </p:nvSpPr>
        <p:spPr>
          <a:xfrm>
            <a:off x="1349089" y="2571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1"/>
          </p:nvPr>
        </p:nvSpPr>
        <p:spPr>
          <a:xfrm>
            <a:off x="1349089" y="31944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 설명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기간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분담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1-4)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트리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UML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ctrTitle" idx="2"/>
          </p:nvPr>
        </p:nvSpPr>
        <p:spPr>
          <a:xfrm>
            <a:off x="3628234" y="2571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설명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2-1)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고준호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2-2)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박재영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2-3)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양준호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Google Shape;199;p16"/>
          <p:cNvSpPr txBox="1">
            <a:spLocks noGrp="1"/>
          </p:cNvSpPr>
          <p:nvPr>
            <p:ph type="ctrTitle" idx="4"/>
          </p:nvPr>
        </p:nvSpPr>
        <p:spPr>
          <a:xfrm>
            <a:off x="5914234" y="25717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Google Shape;200;p1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3-1)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고준호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3-2)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박재영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3-3)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양준호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8" name="Google Shape;208;p16"/>
          <p:cNvSpPr txBox="1">
            <a:spLocks noGrp="1"/>
          </p:cNvSpPr>
          <p:nvPr>
            <p:ph type="ctrTitle" idx="6"/>
          </p:nvPr>
        </p:nvSpPr>
        <p:spPr>
          <a:xfrm>
            <a:off x="1533599" y="411510"/>
            <a:ext cx="6054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6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발표 목차</a:t>
            </a:r>
            <a:endParaRPr sz="6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1" name="Google Shape;201;p16"/>
          <p:cNvSpPr txBox="1">
            <a:spLocks noGrp="1"/>
          </p:cNvSpPr>
          <p:nvPr>
            <p:ph type="title" idx="4294967295"/>
          </p:nvPr>
        </p:nvSpPr>
        <p:spPr>
          <a:xfrm>
            <a:off x="3683805" y="2225050"/>
            <a:ext cx="1754188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sz="4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4" name="Google Shape;204;p16"/>
          <p:cNvSpPr txBox="1">
            <a:spLocks noGrp="1"/>
          </p:cNvSpPr>
          <p:nvPr>
            <p:ph type="title" idx="4294967295"/>
          </p:nvPr>
        </p:nvSpPr>
        <p:spPr>
          <a:xfrm>
            <a:off x="1412645" y="2225050"/>
            <a:ext cx="1754188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sz="4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Google Shape;201;p16"/>
          <p:cNvSpPr txBox="1">
            <a:spLocks noGrp="1"/>
          </p:cNvSpPr>
          <p:nvPr>
            <p:ph type="title" idx="4294967295"/>
          </p:nvPr>
        </p:nvSpPr>
        <p:spPr>
          <a:xfrm>
            <a:off x="5954965" y="2225050"/>
            <a:ext cx="1754187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sz="4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25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>
          <a:xfrm>
            <a:off x="323528" y="2049710"/>
            <a:ext cx="4320480" cy="946200"/>
          </a:xfrm>
        </p:spPr>
        <p:txBody>
          <a:bodyPr/>
          <a:lstStyle/>
          <a:p>
            <a:r>
              <a:rPr lang="ko-KR" altLang="en-US" dirty="0" smtClean="0"/>
              <a:t>고준호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uml</a:t>
            </a:r>
            <a:endParaRPr lang="ko-KR" altLang="en-US" dirty="0"/>
          </a:p>
        </p:txBody>
      </p:sp>
      <p:pic>
        <p:nvPicPr>
          <p:cNvPr id="1026" name="Picture 2" descr="E:\kjh\java_project\consultProject2\jps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1510"/>
            <a:ext cx="4668391" cy="428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20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>
          <a:xfrm>
            <a:off x="323528" y="2049710"/>
            <a:ext cx="4320480" cy="946200"/>
          </a:xfrm>
        </p:spPr>
        <p:txBody>
          <a:bodyPr/>
          <a:lstStyle/>
          <a:p>
            <a:r>
              <a:rPr lang="ko-KR" altLang="en-US" dirty="0" smtClean="0"/>
              <a:t>박재영 </a:t>
            </a:r>
            <a:r>
              <a:rPr lang="en-US" altLang="ko-KR" dirty="0" err="1" smtClean="0"/>
              <a:t>uml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6064"/>
            <a:ext cx="3024125" cy="47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>
          <a:xfrm>
            <a:off x="323528" y="2049710"/>
            <a:ext cx="4320480" cy="946200"/>
          </a:xfrm>
        </p:spPr>
        <p:txBody>
          <a:bodyPr/>
          <a:lstStyle/>
          <a:p>
            <a:r>
              <a:rPr lang="ko-KR" altLang="en-US" dirty="0" smtClean="0"/>
              <a:t>양준호 </a:t>
            </a:r>
            <a:r>
              <a:rPr lang="en-US" altLang="ko-KR" dirty="0" err="1" smtClean="0"/>
              <a:t>uml</a:t>
            </a:r>
            <a:endParaRPr lang="ko-KR" altLang="en-US" dirty="0"/>
          </a:p>
        </p:txBody>
      </p:sp>
      <p:pic>
        <p:nvPicPr>
          <p:cNvPr id="2050" name="Picture 2" descr="C:\Users\조은이\Documents\카카오톡 받은 파일\KakaoTalk_20200422_1025597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11510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5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로그인 화면</a:t>
            </a:r>
            <a:r>
              <a:rPr lang="en-US" altLang="ko-KR" dirty="0"/>
              <a:t>(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3904"/>
            <a:ext cx="35623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51403"/>
            <a:ext cx="45339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35574" y="2071483"/>
            <a:ext cx="379281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4"/>
              </a:buBlip>
            </a:pP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BootStrap3 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이용 디자인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홈페이지 전부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)</a:t>
            </a:r>
            <a:endParaRPr lang="ko-KR" altLang="en-US" b="1" spc="1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06396"/>
            <a:ext cx="478155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53" y="2884531"/>
            <a:ext cx="44196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35574" y="4087707"/>
            <a:ext cx="379281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4"/>
              </a:buBlip>
            </a:pP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Container, Form 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양식 사용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!</a:t>
            </a:r>
            <a:endParaRPr lang="ko-KR" altLang="en-US" b="1" spc="1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0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로그인 화면</a:t>
            </a:r>
            <a:r>
              <a:rPr lang="en-US" altLang="ko-KR" dirty="0"/>
              <a:t>(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583"/>
            <a:ext cx="362902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9583"/>
            <a:ext cx="4896544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4613098"/>
            <a:ext cx="8712968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4"/>
              </a:buBlip>
            </a:pP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AJAX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로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 로그인 처리하는 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JSP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파일에 자료를 넘김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틀릴 경우 </a:t>
            </a:r>
            <a:r>
              <a:rPr lang="ko-KR" altLang="en-US" b="1" spc="100" dirty="0" err="1">
                <a:latin typeface="나눔바른고딕 Light" pitchFamily="50" charset="-127"/>
                <a:ea typeface="나눔바른고딕 Light" pitchFamily="50" charset="-127"/>
              </a:rPr>
              <a:t>비동기식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 방식으로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에러 처리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45855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로그인 화면</a:t>
            </a:r>
            <a:r>
              <a:rPr lang="en-US" altLang="ko-KR" dirty="0"/>
              <a:t>(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9464" y="1983316"/>
            <a:ext cx="4824536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로그인시 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session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의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set 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기능을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통해 계정의 이름 활용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75606"/>
            <a:ext cx="42100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1275606"/>
            <a:ext cx="40957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555776" y="2565276"/>
            <a:ext cx="72008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275856" y="1707654"/>
            <a:ext cx="1332148" cy="8576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589833"/>
            <a:ext cx="40957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98" y="2931790"/>
            <a:ext cx="37242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418496" y="4085481"/>
            <a:ext cx="4142878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pc="100" dirty="0" err="1">
                <a:latin typeface="나눔바른고딕 Light" pitchFamily="50" charset="-127"/>
                <a:ea typeface="나눔바른고딕 Light" pitchFamily="50" charset="-127"/>
              </a:rPr>
              <a:t>로그아웃시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session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614164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9622"/>
            <a:ext cx="8928992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3805758"/>
            <a:ext cx="8712968" cy="106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Ajax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를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활용 </a:t>
            </a:r>
            <a:r>
              <a:rPr lang="ko-KR" altLang="en-US" spc="100" dirty="0" err="1">
                <a:latin typeface="나눔바른고딕 Light" pitchFamily="50" charset="-127"/>
                <a:ea typeface="나눔바른고딕 Light" pitchFamily="50" charset="-127"/>
              </a:rPr>
              <a:t>매일경제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RSS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를 활용하여 자료요청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단 </a:t>
            </a:r>
            <a:r>
              <a:rPr lang="en-US" altLang="ko-KR" b="1" spc="100" dirty="0">
                <a:latin typeface="나눔바른고딕 Light" pitchFamily="50" charset="-127"/>
                <a:ea typeface="나눔바른고딕 Light" pitchFamily="50" charset="-127"/>
              </a:rPr>
              <a:t>CORS </a:t>
            </a:r>
            <a:r>
              <a:rPr lang="ko-KR" altLang="en-US" b="1" spc="100" dirty="0">
                <a:latin typeface="나눔바른고딕 Light" pitchFamily="50" charset="-127"/>
                <a:ea typeface="나눔바른고딕 Light" pitchFamily="50" charset="-127"/>
              </a:rPr>
              <a:t>문제가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발생한다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그럴 때                            를 다운받아 해결</a:t>
            </a:r>
            <a:r>
              <a:rPr lang="en-US" altLang="ko-KR" spc="100" dirty="0">
                <a:latin typeface="나눔바른고딕 Light" pitchFamily="50" charset="-127"/>
                <a:ea typeface="나눔바른고딕 Light" pitchFamily="50" charset="-127"/>
              </a:rPr>
              <a:t>!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pc="100" dirty="0">
                <a:latin typeface="나눔바른고딕 Light" pitchFamily="50" charset="-127"/>
                <a:ea typeface="나눔바른고딕 Light" pitchFamily="50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552" y="1851670"/>
            <a:ext cx="72008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899592" y="2355726"/>
            <a:ext cx="0" cy="14500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05758"/>
            <a:ext cx="12858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844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3598"/>
            <a:ext cx="511256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2588" y="1212838"/>
            <a:ext cx="355390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기사 </a:t>
            </a:r>
            <a:r>
              <a:rPr lang="en-US" altLang="ko-KR" sz="1800" b="1" spc="100" dirty="0">
                <a:latin typeface="나눔바른고딕 Light" pitchFamily="50" charset="-127"/>
                <a:ea typeface="나눔바른고딕 Light" pitchFamily="50" charset="-127"/>
              </a:rPr>
              <a:t>JSON </a:t>
            </a:r>
            <a:r>
              <a:rPr lang="ko-KR" altLang="en-US" sz="1800" b="1" spc="100" dirty="0">
                <a:latin typeface="나눔바른고딕 Light" pitchFamily="50" charset="-127"/>
                <a:ea typeface="나눔바른고딕 Light" pitchFamily="50" charset="-127"/>
              </a:rPr>
              <a:t>파일 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중 기사링크만 받아와 </a:t>
            </a:r>
            <a:r>
              <a:rPr lang="ko-KR" altLang="en-US" sz="1800" b="1" spc="100" dirty="0">
                <a:latin typeface="나눔바른고딕 Light" pitchFamily="50" charset="-127"/>
                <a:ea typeface="나눔바른고딕 Light" pitchFamily="50" charset="-127"/>
              </a:rPr>
              <a:t>리스트에 저장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5566" y="1215559"/>
            <a:ext cx="2134185" cy="65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  <a:endCxn id="5" idx="1"/>
          </p:cNvCxnSpPr>
          <p:nvPr/>
        </p:nvCxnSpPr>
        <p:spPr>
          <a:xfrm>
            <a:off x="2339751" y="1541445"/>
            <a:ext cx="3142837" cy="776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sp>
        <p:nvSpPr>
          <p:cNvPr id="16" name="직사각형 15"/>
          <p:cNvSpPr/>
          <p:nvPr/>
        </p:nvSpPr>
        <p:spPr>
          <a:xfrm>
            <a:off x="251520" y="2211710"/>
            <a:ext cx="2304256" cy="65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555776" y="2643758"/>
            <a:ext cx="3024336" cy="3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11560" y="3723878"/>
            <a:ext cx="4320480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4953017" y="3795886"/>
            <a:ext cx="529571" cy="5044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82588" y="2317877"/>
            <a:ext cx="366141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기사링크리스트를 </a:t>
            </a:r>
            <a:r>
              <a:rPr lang="en-US" altLang="ko-KR" sz="1800" b="1" spc="10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b="1" spc="100" dirty="0">
                <a:latin typeface="나눔바른고딕 Light" pitchFamily="50" charset="-127"/>
                <a:ea typeface="나눔바른고딕 Light" pitchFamily="50" charset="-127"/>
              </a:rPr>
              <a:t>로 전송하기 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위한 </a:t>
            </a:r>
            <a:r>
              <a:rPr lang="en-US" altLang="ko-KR" sz="1800" spc="100" dirty="0">
                <a:latin typeface="나눔바른고딕 Light" pitchFamily="50" charset="-127"/>
                <a:ea typeface="나눔바른고딕 Light" pitchFamily="50" charset="-127"/>
              </a:rPr>
              <a:t>JSP 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파일에 보냄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08292" y="3579862"/>
            <a:ext cx="352820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spc="10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에서 분석한 내용을 </a:t>
            </a:r>
            <a:r>
              <a:rPr lang="en-US" altLang="ko-KR" sz="1800" spc="100" dirty="0">
                <a:latin typeface="나눔바른고딕 Light" pitchFamily="50" charset="-127"/>
                <a:ea typeface="나눔바른고딕 Light" pitchFamily="50" charset="-127"/>
              </a:rPr>
              <a:t>IMG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파일로 받아 </a:t>
            </a:r>
            <a:r>
              <a:rPr lang="ko-KR" altLang="en-US" sz="1800" spc="100" dirty="0" err="1">
                <a:latin typeface="나눔바른고딕 Light" pitchFamily="50" charset="-127"/>
                <a:ea typeface="나눔바른고딕 Light" pitchFamily="50" charset="-127"/>
              </a:rPr>
              <a:t>웹페이지에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6410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67"/>
          <a:stretch/>
        </p:blipFill>
        <p:spPr bwMode="auto">
          <a:xfrm>
            <a:off x="150502" y="1269107"/>
            <a:ext cx="5067300" cy="331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1330" y="1252531"/>
            <a:ext cx="36851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AJAX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를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통해 전달된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리스트에 저장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278895"/>
            <a:ext cx="1558122" cy="40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  <a:endCxn id="5" idx="1"/>
          </p:cNvCxnSpPr>
          <p:nvPr/>
        </p:nvCxnSpPr>
        <p:spPr>
          <a:xfrm>
            <a:off x="1953658" y="1481866"/>
            <a:ext cx="3397672" cy="1769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sp>
        <p:nvSpPr>
          <p:cNvPr id="16" name="직사각형 15"/>
          <p:cNvSpPr/>
          <p:nvPr/>
        </p:nvSpPr>
        <p:spPr>
          <a:xfrm>
            <a:off x="408789" y="2015155"/>
            <a:ext cx="1544869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6" idx="3"/>
            <a:endCxn id="20" idx="1"/>
          </p:cNvCxnSpPr>
          <p:nvPr/>
        </p:nvCxnSpPr>
        <p:spPr>
          <a:xfrm>
            <a:off x="1953658" y="2159171"/>
            <a:ext cx="3397672" cy="7326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75462" y="3037350"/>
            <a:ext cx="3256892" cy="1550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cxnSpLocks/>
            <a:stCxn id="21" idx="3"/>
            <a:endCxn id="43" idx="1"/>
          </p:cNvCxnSpPr>
          <p:nvPr/>
        </p:nvCxnSpPr>
        <p:spPr>
          <a:xfrm>
            <a:off x="4032354" y="3812662"/>
            <a:ext cx="1318976" cy="3549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51330" y="3761329"/>
            <a:ext cx="354832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b="1" spc="100" dirty="0" err="1">
                <a:latin typeface="나눔바른고딕 Light" pitchFamily="50" charset="-127"/>
                <a:ea typeface="나눔바른고딕 Light" pitchFamily="50" charset="-127"/>
              </a:rPr>
              <a:t>Rserver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에 실행명령을 보내고 성공여부를 </a:t>
            </a:r>
            <a:r>
              <a:rPr lang="en-US" altLang="ko-KR" sz="1800" b="1" spc="100" dirty="0">
                <a:latin typeface="나눔바른고딕 Light" pitchFamily="50" charset="-127"/>
                <a:ea typeface="나눔바른고딕 Light" pitchFamily="50" charset="-127"/>
              </a:rPr>
              <a:t>1</a:t>
            </a:r>
            <a:r>
              <a:rPr lang="ko-KR" altLang="en-US" sz="1800" b="1" spc="100" dirty="0">
                <a:latin typeface="나눔바른고딕 Light" pitchFamily="50" charset="-127"/>
                <a:ea typeface="나눔바른고딕 Light" pitchFamily="50" charset="-127"/>
              </a:rPr>
              <a:t>과 </a:t>
            </a:r>
            <a:r>
              <a:rPr lang="en-US" altLang="ko-KR" sz="1800" b="1" spc="100" dirty="0">
                <a:latin typeface="나눔바른고딕 Light" pitchFamily="50" charset="-127"/>
                <a:ea typeface="나눔바른고딕 Light" pitchFamily="50" charset="-127"/>
              </a:rPr>
              <a:t>0</a:t>
            </a:r>
            <a:r>
              <a:rPr lang="ko-KR" altLang="en-US" sz="1800" spc="100" dirty="0">
                <a:latin typeface="나눔바른고딕 Light" pitchFamily="50" charset="-127"/>
                <a:ea typeface="나눔바른고딕 Light" pitchFamily="50" charset="-127"/>
              </a:rPr>
              <a:t>으로 받는다</a:t>
            </a:r>
            <a:r>
              <a:rPr lang="en-US" altLang="ko-KR" sz="1800" spc="10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sz="1800" spc="1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51330" y="2305457"/>
            <a:ext cx="368516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과 연결할 수 있는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연결객체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생성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!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단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en-US" altLang="ko-KR" sz="1800" spc="130" dirty="0" err="1">
                <a:latin typeface="나눔바른고딕 Light" pitchFamily="50" charset="-127"/>
                <a:ea typeface="나눔바른고딕 Light" pitchFamily="50" charset="-127"/>
              </a:rPr>
              <a:t>Rserver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가 작동되고 있어야 함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  <a:endParaRPr lang="ko-KR" altLang="en-US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48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77541"/>
            <a:ext cx="5375084" cy="388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21909" y="1131590"/>
            <a:ext cx="3481900" cy="397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워드클라우드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및 네트워크 분석을 위해 사용된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R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패키지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크롤링을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위한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RVEST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텍스트 분석을 위한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TM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워드클라우드를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위한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WORDCLOUD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네트워크분석을 위한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QGRAPH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5642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>
          <a:xfrm>
            <a:off x="2411760" y="-20538"/>
            <a:ext cx="6624736" cy="946200"/>
          </a:xfrm>
        </p:spPr>
        <p:txBody>
          <a:bodyPr/>
          <a:lstStyle/>
          <a:p>
            <a:r>
              <a:rPr lang="ko-KR" altLang="en-US" sz="4800" dirty="0"/>
              <a:t>보유</a:t>
            </a:r>
            <a:r>
              <a:rPr lang="en-US" altLang="ko-KR" sz="4800" dirty="0"/>
              <a:t>/</a:t>
            </a:r>
            <a:r>
              <a:rPr lang="ko-KR" altLang="en-US" sz="4800" dirty="0"/>
              <a:t>사용 기술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35" b="94839" l="1231" r="96000">
                        <a14:foregroundMark x1="29538" y1="27097" x2="29538" y2="47742"/>
                        <a14:foregroundMark x1="32000" y1="17419" x2="37846" y2="16129"/>
                        <a14:foregroundMark x1="15692" y1="55484" x2="13231" y2="70323"/>
                        <a14:foregroundMark x1="58769" y1="54839" x2="61538" y2="63871"/>
                        <a14:foregroundMark x1="81846" y1="54839" x2="84923" y2="66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67" y="3523863"/>
            <a:ext cx="1114444" cy="531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78" b="83436" l="32581" r="670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206" y="3714886"/>
            <a:ext cx="2191008" cy="11520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778" r="89778">
                        <a14:foregroundMark x1="29333" y1="8889" x2="29333" y2="8889"/>
                        <a14:foregroundMark x1="40889" y1="6222" x2="41333" y2="8889"/>
                        <a14:foregroundMark x1="54667" y1="8889" x2="56889" y2="10222"/>
                        <a14:foregroundMark x1="72000" y1="8889" x2="71111" y2="1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30" y="2567791"/>
            <a:ext cx="771539" cy="7715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44" y="2514200"/>
            <a:ext cx="1295511" cy="10656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32" b="89032" l="0" r="100000">
                        <a14:foregroundMark x1="6769" y1="38065" x2="6154" y2="40645"/>
                        <a14:foregroundMark x1="6769" y1="28387" x2="7077" y2="33548"/>
                        <a14:foregroundMark x1="25231" y1="36774" x2="25538" y2="48387"/>
                        <a14:foregroundMark x1="5846" y1="56774" x2="7385" y2="62581"/>
                        <a14:foregroundMark x1="32923" y1="33548" x2="35385" y2="44516"/>
                        <a14:foregroundMark x1="68923" y1="31613" x2="68615" y2="45161"/>
                        <a14:foregroundMark x1="92308" y1="25161" x2="93231" y2="35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" y="2796396"/>
            <a:ext cx="1269008" cy="6052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732" b="94330" l="0" r="96139">
                        <a14:foregroundMark x1="20463" y1="32474" x2="25483" y2="28866"/>
                        <a14:foregroundMark x1="27413" y1="37113" x2="27413" y2="44330"/>
                        <a14:foregroundMark x1="45560" y1="35052" x2="44788" y2="40722"/>
                        <a14:foregroundMark x1="50193" y1="40206" x2="52510" y2="41237"/>
                        <a14:foregroundMark x1="62162" y1="41753" x2="62162" y2="43299"/>
                        <a14:foregroundMark x1="75290" y1="41753" x2="75676" y2="44845"/>
                        <a14:foregroundMark x1="11969" y1="61340" x2="13127" y2="61340"/>
                        <a14:foregroundMark x1="13900" y1="69072" x2="16602" y2="70619"/>
                        <a14:foregroundMark x1="49035" y1="60309" x2="48263" y2="63402"/>
                        <a14:foregroundMark x1="27799" y1="79897" x2="30888" y2="79897"/>
                        <a14:foregroundMark x1="13127" y1="89691" x2="14286" y2="89691"/>
                        <a14:foregroundMark x1="18919" y1="94330" x2="23938" y2="94330"/>
                        <a14:foregroundMark x1="87259" y1="45361" x2="87645" y2="47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40" y="2511149"/>
            <a:ext cx="1503610" cy="1126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2889" r="89778">
                        <a14:foregroundMark x1="28000" y1="12444" x2="28000" y2="12444"/>
                        <a14:foregroundMark x1="30222" y1="12444" x2="33778" y2="40000"/>
                        <a14:foregroundMark x1="40444" y1="34222" x2="56444" y2="51556"/>
                        <a14:foregroundMark x1="42667" y1="21333" x2="55556" y2="62667"/>
                        <a14:foregroundMark x1="47556" y1="11111" x2="57778" y2="48889"/>
                        <a14:foregroundMark x1="53333" y1="9778" x2="61333" y2="43111"/>
                        <a14:foregroundMark x1="28000" y1="9778" x2="28000" y2="52444"/>
                        <a14:foregroundMark x1="20889" y1="22667" x2="20889" y2="59556"/>
                        <a14:foregroundMark x1="23111" y1="52444" x2="36000" y2="59556"/>
                        <a14:foregroundMark x1="31111" y1="59556" x2="46222" y2="54667"/>
                        <a14:foregroundMark x1="46222" y1="51556" x2="65778" y2="46667"/>
                        <a14:foregroundMark x1="67111" y1="34222" x2="70667" y2="50222"/>
                        <a14:foregroundMark x1="62222" y1="36444" x2="65778" y2="37778"/>
                        <a14:foregroundMark x1="69333" y1="34222" x2="78667" y2="40000"/>
                        <a14:foregroundMark x1="78667" y1="32889" x2="73778" y2="54667"/>
                        <a14:foregroundMark x1="71556" y1="53778" x2="62222" y2="62667"/>
                        <a14:foregroundMark x1="55556" y1="54667" x2="55556" y2="54667"/>
                        <a14:foregroundMark x1="36000" y1="80000" x2="36000" y2="80000"/>
                        <a14:foregroundMark x1="36000" y1="79111" x2="36889" y2="89333"/>
                        <a14:foregroundMark x1="50667" y1="75556" x2="50667" y2="75556"/>
                        <a14:foregroundMark x1="47556" y1="73333" x2="44000" y2="77778"/>
                        <a14:foregroundMark x1="52000" y1="84889" x2="52000" y2="89333"/>
                        <a14:foregroundMark x1="64444" y1="75556" x2="64444" y2="8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" y="1382031"/>
            <a:ext cx="1366643" cy="13666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60" y="1173124"/>
            <a:ext cx="1066438" cy="5555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14" y="1313681"/>
            <a:ext cx="874410" cy="6789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7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44" y="2320774"/>
            <a:ext cx="1287779" cy="1287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778" b="96444" l="9778" r="89778">
                        <a14:foregroundMark x1="46667" y1="23111" x2="43111" y2="27111"/>
                        <a14:foregroundMark x1="52000" y1="28889" x2="54222" y2="33778"/>
                        <a14:foregroundMark x1="37778" y1="42667" x2="43556" y2="44889"/>
                        <a14:foregroundMark x1="44000" y1="49333" x2="49333" y2="49778"/>
                        <a14:foregroundMark x1="70222" y1="43111" x2="69333" y2="45333"/>
                        <a14:foregroundMark x1="51111" y1="56000" x2="54222" y2="56000"/>
                        <a14:foregroundMark x1="41333" y1="62222" x2="43556" y2="62222"/>
                        <a14:foregroundMark x1="53778" y1="65333" x2="57778" y2="65333"/>
                        <a14:foregroundMark x1="31556" y1="77333" x2="31556" y2="80889"/>
                        <a14:foregroundMark x1="44444" y1="78222" x2="44444" y2="80444"/>
                        <a14:foregroundMark x1="50667" y1="79556" x2="52000" y2="81778"/>
                        <a14:foregroundMark x1="68444" y1="78222" x2="68889" y2="8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65" y="3293016"/>
            <a:ext cx="1503611" cy="15036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9877" r="89712">
                        <a14:foregroundMark x1="48148" y1="19807" x2="51440" y2="15459"/>
                        <a14:foregroundMark x1="53498" y1="24155" x2="53909" y2="28986"/>
                        <a14:foregroundMark x1="44856" y1="39614" x2="51440" y2="40097"/>
                        <a14:foregroundMark x1="51029" y1="45894" x2="57613" y2="44444"/>
                        <a14:foregroundMark x1="51440" y1="53140" x2="55144" y2="52174"/>
                        <a14:foregroundMark x1="69547" y1="38164" x2="69136" y2="41063"/>
                        <a14:foregroundMark x1="32099" y1="71498" x2="32922" y2="73913"/>
                        <a14:foregroundMark x1="45679" y1="73913" x2="46091" y2="76812"/>
                        <a14:foregroundMark x1="51852" y1="76329" x2="52263" y2="77778"/>
                        <a14:foregroundMark x1="69959" y1="74879" x2="70782" y2="78744"/>
                        <a14:foregroundMark x1="70782" y1="76329" x2="71193" y2="78261"/>
                        <a14:foregroundMark x1="29218" y1="88889" x2="29630" y2="91304"/>
                        <a14:foregroundMark x1="39506" y1="91787" x2="39918" y2="92754"/>
                        <a14:foregroundMark x1="55144" y1="90338" x2="54733" y2="92271"/>
                        <a14:foregroundMark x1="67078" y1="91787" x2="67078" y2="93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65" y="2193637"/>
            <a:ext cx="1157287" cy="985837"/>
          </a:xfrm>
          <a:prstGeom prst="rect">
            <a:avLst/>
          </a:prstGeom>
        </p:spPr>
      </p:pic>
      <p:pic>
        <p:nvPicPr>
          <p:cNvPr id="18" name="그림 17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6659BC95-2CC8-4CCB-AC7A-A4EA53F4A0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726" y="1391075"/>
            <a:ext cx="2373332" cy="1186666"/>
          </a:xfrm>
          <a:prstGeom prst="rect">
            <a:avLst/>
          </a:prstGeom>
        </p:spPr>
      </p:pic>
      <p:pic>
        <p:nvPicPr>
          <p:cNvPr id="20" name="Google Shape;94;p21">
            <a:extLst>
              <a:ext uri="{FF2B5EF4-FFF2-40B4-BE49-F238E27FC236}">
                <a16:creationId xmlns:a16="http://schemas.microsoft.com/office/drawing/2014/main" xmlns="" id="{6A04AA3E-DB18-4178-B56A-FB136B1D8038}"/>
              </a:ext>
            </a:extLst>
          </p:cNvPr>
          <p:cNvPicPr preferRelativeResize="0"/>
          <p:nvPr/>
        </p:nvPicPr>
        <p:blipFill rotWithShape="1">
          <a:blip r:embed="rId26">
            <a:alphaModFix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816" b="99677" l="3667" r="97667">
                        <a14:foregroundMark x1="70750" y1="20840" x2="70750" y2="20840"/>
                        <a14:foregroundMark x1="78917" y1="56058" x2="68917" y2="29079"/>
                        <a14:foregroundMark x1="65417" y1="5816" x2="82500" y2="19063"/>
                        <a14:foregroundMark x1="82500" y1="19063" x2="89500" y2="37318"/>
                        <a14:foregroundMark x1="89167" y1="44103" x2="97667" y2="63651"/>
                        <a14:foregroundMark x1="66500" y1="14055" x2="70333" y2="16317"/>
                        <a14:foregroundMark x1="3667" y1="85460" x2="19917" y2="64459"/>
                        <a14:foregroundMark x1="19917" y1="64459" x2="31000" y2="70436"/>
                        <a14:foregroundMark x1="26750" y1="74152" x2="27750" y2="89984"/>
                        <a14:foregroundMark x1="37750" y1="77221" x2="34167" y2="99677"/>
                        <a14:foregroundMark x1="20333" y1="72698" x2="21750" y2="87722"/>
                        <a14:foregroundMark x1="18583" y1="71082" x2="11833" y2="86914"/>
                        <a14:foregroundMark x1="3667" y1="65913" x2="9333" y2="86107"/>
                        <a14:foregroundMark x1="39167" y1="87722" x2="27083" y2="72698"/>
                        <a14:foregroundMark x1="39833" y1="73344" x2="40167" y2="86914"/>
                        <a14:foregroundMark x1="47333" y1="63651" x2="57917" y2="59935"/>
                        <a14:foregroundMark x1="81000" y1="64297" x2="92333" y2="89176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58867" y="3637405"/>
            <a:ext cx="2684741" cy="126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6;p21">
            <a:extLst>
              <a:ext uri="{FF2B5EF4-FFF2-40B4-BE49-F238E27FC236}">
                <a16:creationId xmlns:a16="http://schemas.microsoft.com/office/drawing/2014/main" xmlns="" id="{543239D4-93E3-4628-BC0A-94872CBE1388}"/>
              </a:ext>
            </a:extLst>
          </p:cNvPr>
          <p:cNvPicPr preferRelativeResize="0"/>
          <p:nvPr/>
        </p:nvPicPr>
        <p:blipFill rotWithShape="1">
          <a:blip r:embed="rId28">
            <a:alphaModFix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380" b="87591" l="3125" r="99432">
                        <a14:foregroundMark x1="23295" y1="28467" x2="23295" y2="28467"/>
                        <a14:foregroundMark x1="25284" y1="35766" x2="24716" y2="71533"/>
                        <a14:foregroundMark x1="3125" y1="21168" x2="5966" y2="47445"/>
                        <a14:foregroundMark x1="15341" y1="24818" x2="24148" y2="4380"/>
                        <a14:foregroundMark x1="25284" y1="8759" x2="34375" y2="27007"/>
                        <a14:foregroundMark x1="24432" y1="4380" x2="28977" y2="8759"/>
                        <a14:foregroundMark x1="24716" y1="7299" x2="32386" y2="7299"/>
                        <a14:foregroundMark x1="15057" y1="13869" x2="15909" y2="21168"/>
                        <a14:foregroundMark x1="41193" y1="34307" x2="42898" y2="70803"/>
                        <a14:foregroundMark x1="42898" y1="70803" x2="46591" y2="35766"/>
                        <a14:foregroundMark x1="46591" y1="35766" x2="39205" y2="31387"/>
                        <a14:foregroundMark x1="43466" y1="35036" x2="44034" y2="42336"/>
                        <a14:foregroundMark x1="51420" y1="32847" x2="51705" y2="68613"/>
                        <a14:foregroundMark x1="51705" y1="68613" x2="55682" y2="34307"/>
                        <a14:foregroundMark x1="55682" y1="34307" x2="50852" y2="32117"/>
                        <a14:foregroundMark x1="53409" y1="50365" x2="56534" y2="50365"/>
                        <a14:foregroundMark x1="56534" y1="50365" x2="56534" y2="67883"/>
                        <a14:foregroundMark x1="55398" y1="59854" x2="52557" y2="70803"/>
                        <a14:foregroundMark x1="62216" y1="59124" x2="68182" y2="59854"/>
                        <a14:foregroundMark x1="77557" y1="48905" x2="81818" y2="72993"/>
                        <a14:foregroundMark x1="81818" y1="67883" x2="82102" y2="45985"/>
                        <a14:foregroundMark x1="87216" y1="48175" x2="87784" y2="45255"/>
                        <a14:foregroundMark x1="95455" y1="45985" x2="96023" y2="73723"/>
                        <a14:foregroundMark x1="96307" y1="47445" x2="99432" y2="47445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68491" y="1088248"/>
            <a:ext cx="2719877" cy="136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3" descr="C:\Users\조은이\Desktop\download.png">
            <a:extLst>
              <a:ext uri="{FF2B5EF4-FFF2-40B4-BE49-F238E27FC236}">
                <a16:creationId xmlns:a16="http://schemas.microsoft.com/office/drawing/2014/main" xmlns="" id="{B8FAC149-5D09-47B5-9F2C-8A59A19A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000" b="94667" l="4889" r="96889">
                        <a14:foregroundMark x1="16889" y1="25778" x2="33778" y2="61333"/>
                        <a14:foregroundMark x1="33778" y1="61333" x2="72889" y2="56000"/>
                        <a14:foregroundMark x1="72889" y1="56000" x2="63556" y2="21333"/>
                        <a14:foregroundMark x1="63556" y1="21333" x2="33333" y2="27556"/>
                        <a14:foregroundMark x1="45333" y1="26222" x2="32889" y2="60889"/>
                        <a14:foregroundMark x1="32889" y1="60889" x2="58667" y2="80444"/>
                        <a14:foregroundMark x1="58667" y1="80444" x2="80889" y2="49778"/>
                        <a14:foregroundMark x1="80889" y1="49778" x2="53333" y2="31111"/>
                        <a14:foregroundMark x1="53333" y1="31111" x2="22667" y2="54667"/>
                        <a14:foregroundMark x1="22667" y1="54667" x2="34222" y2="85333"/>
                        <a14:foregroundMark x1="34222" y1="85333" x2="67556" y2="84000"/>
                        <a14:foregroundMark x1="67556" y1="84000" x2="85778" y2="52000"/>
                        <a14:foregroundMark x1="85778" y1="52000" x2="74222" y2="20444"/>
                        <a14:foregroundMark x1="74222" y1="20444" x2="41778" y2="11556"/>
                        <a14:foregroundMark x1="41778" y1="11556" x2="22667" y2="14667"/>
                        <a14:foregroundMark x1="20000" y1="15556" x2="6667" y2="44444"/>
                        <a14:foregroundMark x1="6667" y1="44444" x2="10222" y2="57333"/>
                        <a14:foregroundMark x1="9333" y1="40889" x2="6667" y2="72889"/>
                        <a14:foregroundMark x1="6667" y1="72889" x2="14667" y2="89333"/>
                        <a14:foregroundMark x1="13778" y1="63556" x2="28889" y2="91556"/>
                        <a14:foregroundMark x1="28889" y1="91556" x2="28889" y2="90667"/>
                        <a14:foregroundMark x1="12444" y1="57333" x2="34222" y2="86222"/>
                        <a14:foregroundMark x1="34222" y1="86222" x2="64000" y2="91556"/>
                        <a14:foregroundMark x1="52444" y1="51556" x2="46222" y2="50222"/>
                        <a14:foregroundMark x1="52444" y1="20000" x2="48889" y2="51111"/>
                        <a14:foregroundMark x1="28889" y1="5333" x2="61778" y2="4444"/>
                        <a14:foregroundMark x1="61778" y1="4444" x2="61778" y2="4444"/>
                        <a14:foregroundMark x1="55111" y1="7111" x2="85333" y2="21778"/>
                        <a14:foregroundMark x1="85333" y1="21778" x2="84889" y2="25778"/>
                        <a14:foregroundMark x1="86222" y1="37778" x2="92889" y2="68000"/>
                        <a14:foregroundMark x1="83111" y1="28889" x2="96889" y2="51111"/>
                        <a14:foregroundMark x1="92444" y1="67556" x2="66222" y2="90667"/>
                        <a14:foregroundMark x1="64000" y1="93778" x2="35556" y2="94667"/>
                        <a14:foregroundMark x1="31556" y1="79556" x2="61778" y2="74222"/>
                        <a14:foregroundMark x1="16889" y1="54222" x2="31556" y2="23556"/>
                        <a14:foregroundMark x1="31556" y1="23556" x2="65333" y2="24000"/>
                        <a14:foregroundMark x1="65333" y1="24000" x2="77778" y2="29778"/>
                        <a14:foregroundMark x1="46667" y1="21333" x2="43111" y2="20444"/>
                        <a14:foregroundMark x1="4889" y1="36889" x2="6222" y2="56444"/>
                        <a14:foregroundMark x1="79111" y1="30667" x2="70222" y2="37778"/>
                        <a14:foregroundMark x1="71556" y1="26667" x2="76000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080" y="1957033"/>
            <a:ext cx="1503610" cy="15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989BA16C-BFB8-4490-AE25-9E99981910F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91768" y="3985976"/>
            <a:ext cx="2946956" cy="1034156"/>
          </a:xfrm>
          <a:prstGeom prst="rect">
            <a:avLst/>
          </a:prstGeom>
        </p:spPr>
      </p:pic>
      <p:pic>
        <p:nvPicPr>
          <p:cNvPr id="30" name="그림 29" descr="표지판, 그리기, 컴퓨터이(가) 표시된 사진&#10;&#10;자동 생성된 설명">
            <a:extLst>
              <a:ext uri="{FF2B5EF4-FFF2-40B4-BE49-F238E27FC236}">
                <a16:creationId xmlns:a16="http://schemas.microsoft.com/office/drawing/2014/main" xmlns="" id="{6760079D-2F31-4EBB-820F-CF08DEABDB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558458" y="969674"/>
            <a:ext cx="685558" cy="794104"/>
          </a:xfrm>
          <a:prstGeom prst="rect">
            <a:avLst/>
          </a:prstGeom>
        </p:spPr>
      </p:pic>
      <p:pic>
        <p:nvPicPr>
          <p:cNvPr id="32" name="그림 31" descr="시계이(가) 표시된 사진&#10;&#10;자동 생성된 설명">
            <a:extLst>
              <a:ext uri="{FF2B5EF4-FFF2-40B4-BE49-F238E27FC236}">
                <a16:creationId xmlns:a16="http://schemas.microsoft.com/office/drawing/2014/main" xmlns="" id="{439618B5-8F6A-4F8E-91CB-01ED0DA013E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67250" y="3261100"/>
            <a:ext cx="775782" cy="898615"/>
          </a:xfrm>
          <a:prstGeom prst="rect">
            <a:avLst/>
          </a:prstGeom>
        </p:spPr>
      </p:pic>
      <p:pic>
        <p:nvPicPr>
          <p:cNvPr id="36" name="그림 35" descr="상자, 표지판, 컴퓨터이(가) 표시된 사진&#10;&#10;자동 생성된 설명">
            <a:extLst>
              <a:ext uri="{FF2B5EF4-FFF2-40B4-BE49-F238E27FC236}">
                <a16:creationId xmlns:a16="http://schemas.microsoft.com/office/drawing/2014/main" xmlns="" id="{792D8EFE-41E2-4C27-958B-612E50E32E5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73593" y="3517414"/>
            <a:ext cx="696302" cy="805969"/>
          </a:xfrm>
          <a:prstGeom prst="rect">
            <a:avLst/>
          </a:prstGeom>
        </p:spPr>
      </p:pic>
      <p:pic>
        <p:nvPicPr>
          <p:cNvPr id="38" name="그림 37" descr="중지, 표지판, 상자, 컴퓨터이(가) 표시된 사진&#10;&#10;자동 생성된 설명">
            <a:extLst>
              <a:ext uri="{FF2B5EF4-FFF2-40B4-BE49-F238E27FC236}">
                <a16:creationId xmlns:a16="http://schemas.microsoft.com/office/drawing/2014/main" xmlns="" id="{CEA84AB6-175D-4156-9CE9-7F5CA53B8E1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04860" y="1819384"/>
            <a:ext cx="720059" cy="835428"/>
          </a:xfrm>
          <a:prstGeom prst="rect">
            <a:avLst/>
          </a:prstGeom>
        </p:spPr>
      </p:pic>
      <p:pic>
        <p:nvPicPr>
          <p:cNvPr id="40" name="그림 39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625000F4-1681-4ABA-B4CE-C1830ECCFE0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0579" y="961789"/>
            <a:ext cx="613904" cy="710836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563EC5AB-277D-4618-A4AE-4C6BCD49BAA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933706" y="1884706"/>
            <a:ext cx="1574956" cy="8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49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257023"/>
            <a:ext cx="446449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JSP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에서 받아온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매일경제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URL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을 이용해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로 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크롤링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3" y="1051432"/>
            <a:ext cx="4124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23528" y="1278894"/>
            <a:ext cx="3888432" cy="572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211960" y="1610023"/>
            <a:ext cx="432048" cy="889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0" y="2211710"/>
            <a:ext cx="47087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크롤링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한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raw data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를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의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List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자료형에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넣는다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3" y="1933123"/>
            <a:ext cx="4124325" cy="308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0" y="3075806"/>
            <a:ext cx="446449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List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자료형에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넣으면 쉽게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텍스트 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전처리가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가능하다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3939902"/>
            <a:ext cx="446449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전처리는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특수문자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수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영어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공백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문장기호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url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등을 제거하는 것이다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691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9305"/>
            <a:ext cx="4810125" cy="388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6056" y="1635646"/>
            <a:ext cx="3966642" cy="250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spc="130" dirty="0" err="1">
                <a:latin typeface="나눔바른고딕 Light" pitchFamily="50" charset="-127"/>
                <a:ea typeface="나눔바른고딕 Light" pitchFamily="50" charset="-127"/>
              </a:rPr>
              <a:t>gsub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와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tm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을 사용하여 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의미없는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단어나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특수문자 제거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세종대에서 개발한 한글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형태소 분할 패키지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simplepos22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사용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3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형태소 중 의미가 두드러지는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체언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과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용언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을 채택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>
            <a:off x="4644008" y="2242416"/>
            <a:ext cx="432048" cy="6479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9512" y="1227372"/>
            <a:ext cx="4464496" cy="2125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9512" y="3435846"/>
            <a:ext cx="4608512" cy="397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07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4135484"/>
            <a:ext cx="8496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/n, /r, /t, “”, ‘’,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영어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, @, #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등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필요 없는 문자가 생략되고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모든 내용이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단어로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구성되었음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09608"/>
            <a:ext cx="8136904" cy="27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373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1909" y="1275606"/>
            <a:ext cx="3481900" cy="310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형태소 분할 후에도 여전히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의미없는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단어가 있으므로 확인 후에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제거처리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불용단어 제거 후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단어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-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문서행렬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적용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네트워크 분석을 위해 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빈도순으로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단어 정렬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4"/>
          <a:stretch/>
        </p:blipFill>
        <p:spPr bwMode="auto">
          <a:xfrm>
            <a:off x="155129" y="1020851"/>
            <a:ext cx="5202113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4860031" y="2067694"/>
            <a:ext cx="792089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4306" y="1020850"/>
            <a:ext cx="4695725" cy="2342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7504" y="4443958"/>
            <a:ext cx="5040560" cy="663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167113" y="3939902"/>
            <a:ext cx="773039" cy="8744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09" y="1059322"/>
            <a:ext cx="3333750" cy="3827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65" y="1076089"/>
            <a:ext cx="1371600" cy="379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45943" y="1502564"/>
            <a:ext cx="3481900" cy="250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문서단위로 단어가 몇 개이었는지 나타나는 단어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-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문서행렬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(Term-Document-Matrix)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단어를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빈도순으로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나열하여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워드클라우드에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사용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cxnSp>
        <p:nvCxnSpPr>
          <p:cNvPr id="9" name="직선 화살표 연결선 8"/>
          <p:cNvCxnSpPr>
            <a:stCxn id="10" idx="3"/>
          </p:cNvCxnSpPr>
          <p:nvPr/>
        </p:nvCxnSpPr>
        <p:spPr>
          <a:xfrm flipV="1">
            <a:off x="5094201" y="2829275"/>
            <a:ext cx="341895" cy="1599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2434" y="1030532"/>
            <a:ext cx="5001767" cy="3917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0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6" y="987314"/>
            <a:ext cx="3333750" cy="3827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12" y="1004081"/>
            <a:ext cx="1371600" cy="379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45943" y="1502564"/>
            <a:ext cx="3481900" cy="250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문서단위로 단어가 몇 개이었는지 나타나는 단어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-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문서행렬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(Term-Document-Matrix)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단어를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빈도순으로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나열하여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워드클라우드에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사용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cxnSp>
        <p:nvCxnSpPr>
          <p:cNvPr id="9" name="직선 화살표 연결선 8"/>
          <p:cNvCxnSpPr>
            <a:stCxn id="10" idx="3"/>
            <a:endCxn id="5" idx="1"/>
          </p:cNvCxnSpPr>
          <p:nvPr/>
        </p:nvCxnSpPr>
        <p:spPr>
          <a:xfrm flipV="1">
            <a:off x="5004048" y="2757267"/>
            <a:ext cx="341895" cy="1599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281" y="958524"/>
            <a:ext cx="5001767" cy="3917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7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경제기사 </a:t>
            </a:r>
            <a:r>
              <a:rPr lang="en-US" altLang="ko-KR" sz="4000" dirty="0"/>
              <a:t>WORDCLOUD</a:t>
            </a:r>
            <a:endParaRPr lang="ko-KR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9"/>
          <a:stretch/>
        </p:blipFill>
        <p:spPr bwMode="auto">
          <a:xfrm>
            <a:off x="1043608" y="1009963"/>
            <a:ext cx="6840760" cy="3289979"/>
          </a:xfrm>
          <a:prstGeom prst="rect">
            <a:avLst/>
          </a:prstGeom>
          <a:solidFill>
            <a:srgbClr val="F46C68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7894"/>
            <a:ext cx="468052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326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" y="1203598"/>
            <a:ext cx="7920880" cy="3562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800" dirty="0"/>
              <a:t>경기 신호등</a:t>
            </a:r>
            <a:r>
              <a:rPr lang="en-US" altLang="ko-KR" sz="4800" dirty="0"/>
              <a:t>(</a:t>
            </a:r>
            <a:r>
              <a:rPr lang="en-US" altLang="ko-KR" sz="4800" dirty="0" err="1"/>
              <a:t>OpenApi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2665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9" b="58070"/>
          <a:stretch/>
        </p:blipFill>
        <p:spPr bwMode="auto">
          <a:xfrm>
            <a:off x="107504" y="1160166"/>
            <a:ext cx="5153025" cy="169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800" dirty="0"/>
              <a:t>경기 신호등</a:t>
            </a:r>
            <a:r>
              <a:rPr lang="en-US" altLang="ko-KR" sz="4800" dirty="0"/>
              <a:t>(</a:t>
            </a:r>
            <a:r>
              <a:rPr lang="en-US" altLang="ko-KR" sz="4800" dirty="0" err="1"/>
              <a:t>OpenApi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306" y="1131590"/>
            <a:ext cx="5096223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31590"/>
            <a:ext cx="358140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6" idx="3"/>
          </p:cNvCxnSpPr>
          <p:nvPr/>
        </p:nvCxnSpPr>
        <p:spPr>
          <a:xfrm>
            <a:off x="5260529" y="1707654"/>
            <a:ext cx="535607" cy="3600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10" y="2963391"/>
            <a:ext cx="3552478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7" y="2931790"/>
            <a:ext cx="514578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880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26"/>
          <a:stretch/>
        </p:blipFill>
        <p:spPr bwMode="auto">
          <a:xfrm>
            <a:off x="92836" y="1059582"/>
            <a:ext cx="541930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800" dirty="0"/>
              <a:t>경기 신호등</a:t>
            </a:r>
            <a:r>
              <a:rPr lang="en-US" altLang="ko-KR" sz="4800" dirty="0"/>
              <a:t>(</a:t>
            </a:r>
            <a:r>
              <a:rPr lang="en-US" altLang="ko-KR" sz="4800" dirty="0" err="1"/>
              <a:t>OpenApi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886" y="1059582"/>
            <a:ext cx="5400253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80112" y="1347614"/>
            <a:ext cx="34819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3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R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처리가 완료될 경우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상태값에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따라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신호등이 바뀜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" y="2571750"/>
            <a:ext cx="719624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5148064" y="2160144"/>
            <a:ext cx="2086851" cy="12757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dirty="0"/>
              <a:t>개발 기간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31512"/>
              </p:ext>
            </p:extLst>
          </p:nvPr>
        </p:nvGraphicFramePr>
        <p:xfrm>
          <a:off x="107504" y="1059582"/>
          <a:ext cx="8856985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801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03/31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04/01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04/02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04/03</a:t>
                      </a:r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04/06</a:t>
                      </a:r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04/07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04/13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프로젝트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데이터베이스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UI </a:t>
                      </a:r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컨트롤러</a:t>
                      </a:r>
                      <a:r>
                        <a:rPr lang="en-US" altLang="ko-KR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모델구현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41378"/>
              </p:ext>
            </p:extLst>
          </p:nvPr>
        </p:nvGraphicFramePr>
        <p:xfrm>
          <a:off x="107504" y="3003798"/>
          <a:ext cx="885698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83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801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04/16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04/18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04/19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04/20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프로젝트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데이터베이스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UI </a:t>
                      </a:r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컨트롤러</a:t>
                      </a:r>
                      <a:r>
                        <a:rPr lang="en-US" altLang="ko-KR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모델구현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05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통계 그래프</a:t>
            </a:r>
            <a:r>
              <a:rPr lang="en-US" altLang="ko-KR" sz="4000" dirty="0"/>
              <a:t>(</a:t>
            </a:r>
            <a:r>
              <a:rPr lang="en-US" altLang="ko-KR" sz="4000" dirty="0" err="1"/>
              <a:t>GoogleChart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55364"/>
            <a:ext cx="3979472" cy="3692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1216706"/>
            <a:ext cx="4343000" cy="37699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251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통계 그래프</a:t>
            </a:r>
            <a:r>
              <a:rPr lang="en-US" altLang="ko-KR" sz="4000" dirty="0"/>
              <a:t>(</a:t>
            </a:r>
            <a:r>
              <a:rPr lang="en-US" altLang="ko-KR" sz="4000" dirty="0" err="1"/>
              <a:t>GoogleChart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779662"/>
            <a:ext cx="50482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6577" r="3615"/>
          <a:stretch/>
        </p:blipFill>
        <p:spPr bwMode="auto">
          <a:xfrm>
            <a:off x="124272" y="1059582"/>
            <a:ext cx="4588321" cy="30081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025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</a:t>
            </a:r>
            <a:r>
              <a:rPr lang="ko-KR" altLang="en-US" sz="3200" dirty="0"/>
              <a:t> 제작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페이징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댓글</a:t>
            </a:r>
            <a:r>
              <a:rPr lang="en-US" altLang="ko-KR" sz="2400" dirty="0"/>
              <a:t>, </a:t>
            </a:r>
            <a:r>
              <a:rPr lang="ko-KR" altLang="en-US" sz="2400" dirty="0"/>
              <a:t>삭제</a:t>
            </a:r>
            <a:r>
              <a:rPr lang="en-US" altLang="ko-KR" sz="2400" dirty="0"/>
              <a:t>, </a:t>
            </a:r>
            <a:r>
              <a:rPr lang="ko-KR" altLang="en-US" sz="2400" dirty="0"/>
              <a:t>등록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6" y="1059582"/>
            <a:ext cx="4262958" cy="376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9582"/>
            <a:ext cx="436584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505" y="4351566"/>
            <a:ext cx="435599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입력자료를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AJAX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로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DAO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에 전달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234780"/>
            <a:ext cx="43658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60032" y="1347614"/>
            <a:ext cx="309634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2040" y="4522837"/>
            <a:ext cx="3312368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84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3"/>
          <a:stretch/>
        </p:blipFill>
        <p:spPr bwMode="auto">
          <a:xfrm>
            <a:off x="179511" y="1180172"/>
            <a:ext cx="35638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80172"/>
            <a:ext cx="4132337" cy="379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851920" y="2547964"/>
            <a:ext cx="726873" cy="3600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794" y="4398146"/>
            <a:ext cx="4355999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DAO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에서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INSERT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자료를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SELECT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!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99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3879" b="6089"/>
          <a:stretch/>
        </p:blipFill>
        <p:spPr bwMode="auto">
          <a:xfrm>
            <a:off x="251520" y="2826126"/>
            <a:ext cx="6120681" cy="208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9582"/>
            <a:ext cx="8676455" cy="16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63588" y="3455526"/>
            <a:ext cx="2124236" cy="268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0"/>
          </p:cNvCxnSpPr>
          <p:nvPr/>
        </p:nvCxnSpPr>
        <p:spPr>
          <a:xfrm flipH="1" flipV="1">
            <a:off x="611560" y="1886872"/>
            <a:ext cx="1314146" cy="15686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63588" y="3880413"/>
            <a:ext cx="2916324" cy="268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762425" y="2139702"/>
            <a:ext cx="17487" cy="171038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15616" y="4515966"/>
            <a:ext cx="5328592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421735" y="2714162"/>
            <a:ext cx="1822673" cy="18358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72201" y="3120165"/>
            <a:ext cx="2555774" cy="178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DAO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에서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INSERT 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자료를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SELECT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!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FOR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문으로 리스트     출력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99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8820472" cy="185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7642" y="987574"/>
            <a:ext cx="545926" cy="1125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1" y="2917066"/>
            <a:ext cx="5040957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9"/>
          <a:stretch/>
        </p:blipFill>
        <p:spPr bwMode="auto">
          <a:xfrm>
            <a:off x="149399" y="3604592"/>
            <a:ext cx="5029200" cy="14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22531" idx="0"/>
          </p:cNvCxnSpPr>
          <p:nvPr/>
        </p:nvCxnSpPr>
        <p:spPr>
          <a:xfrm flipH="1" flipV="1">
            <a:off x="683568" y="2113176"/>
            <a:ext cx="1974552" cy="8038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5273" y="3189427"/>
            <a:ext cx="3635896" cy="168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5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이 구문을 통해 </a:t>
            </a:r>
            <a:r>
              <a:rPr lang="ko-KR" altLang="en-US" sz="1800" b="1" spc="130" dirty="0" err="1">
                <a:latin typeface="나눔바른고딕 Light" pitchFamily="50" charset="-127"/>
                <a:ea typeface="나눔바른고딕 Light" pitchFamily="50" charset="-127"/>
              </a:rPr>
              <a:t>최신순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정렬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5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삭제시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자동으로 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넘버링 처리</a:t>
            </a:r>
            <a:endParaRPr lang="en-US" altLang="ko-KR" sz="1800" b="1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ct val="200000"/>
              <a:buBlip>
                <a:blip r:embed="rId5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반드시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ps</a:t>
            </a:r>
            <a:r>
              <a:rPr lang="ko-KR" altLang="en-US" sz="1800" b="1" spc="130" dirty="0">
                <a:latin typeface="나눔바른고딕 Light" pitchFamily="50" charset="-127"/>
                <a:ea typeface="나눔바른고딕 Light" pitchFamily="50" charset="-127"/>
              </a:rPr>
              <a:t> 객체 종료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!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76056" y="3397780"/>
            <a:ext cx="50405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83098" y="3226628"/>
            <a:ext cx="3892958" cy="30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1519" y="3795886"/>
            <a:ext cx="4927079" cy="5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178599" y="4072100"/>
            <a:ext cx="617537" cy="227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49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5814" y="1707654"/>
            <a:ext cx="4750221" cy="338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page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현재페이지 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totalCount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DB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의 전체 자료 수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CountList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게시판이 보이는 개수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totalPage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en-US" altLang="ko-KR" sz="1800" spc="130" dirty="0" err="1">
                <a:latin typeface="나눔바른고딕 Light" pitchFamily="50" charset="-127"/>
                <a:ea typeface="나눔바른고딕 Light" pitchFamily="50" charset="-127"/>
              </a:rPr>
              <a:t>totalCount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en-US" altLang="ko-KR" sz="1800" spc="130" dirty="0" err="1">
                <a:latin typeface="나눔바른고딕 Light" pitchFamily="50" charset="-127"/>
                <a:ea typeface="나눔바른고딕 Light" pitchFamily="50" charset="-127"/>
              </a:rPr>
              <a:t>CountList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countPage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페이징처리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보이는 개수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startPage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페이징처리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단위 중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처음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SzPct val="200000"/>
              <a:buBlip>
                <a:blip r:embed="rId2"/>
              </a:buBlip>
            </a:pPr>
            <a:r>
              <a:rPr lang="en-US" altLang="ko-KR" sz="1800" b="1" spc="13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1800" b="1" spc="130" dirty="0" err="1">
                <a:latin typeface="나눔바른고딕 Light" pitchFamily="50" charset="-127"/>
                <a:ea typeface="나눔바른고딕 Light" pitchFamily="50" charset="-127"/>
              </a:rPr>
              <a:t>endPage</a:t>
            </a:r>
            <a:r>
              <a:rPr lang="en-US" altLang="ko-KR" sz="1800" spc="130" dirty="0">
                <a:latin typeface="나눔바른고딕 Light" pitchFamily="50" charset="-127"/>
                <a:ea typeface="나눔바른고딕 Light" pitchFamily="50" charset="-127"/>
              </a:rPr>
              <a:t> : </a:t>
            </a:r>
            <a:r>
              <a:rPr lang="ko-KR" altLang="en-US" sz="1800" spc="130" dirty="0" err="1">
                <a:latin typeface="나눔바른고딕 Light" pitchFamily="50" charset="-127"/>
                <a:ea typeface="나눔바른고딕 Light" pitchFamily="50" charset="-127"/>
              </a:rPr>
              <a:t>페이징처리</a:t>
            </a:r>
            <a:r>
              <a:rPr lang="ko-KR" altLang="en-US" sz="1800" spc="130" dirty="0">
                <a:latin typeface="나눔바른고딕 Light" pitchFamily="50" charset="-127"/>
                <a:ea typeface="나눔바른고딕 Light" pitchFamily="50" charset="-127"/>
              </a:rPr>
              <a:t> 단위 중 마지막</a:t>
            </a:r>
            <a:endParaRPr lang="en-US" altLang="ko-KR" sz="1800" spc="13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4" y="1763266"/>
            <a:ext cx="35718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70248"/>
            <a:ext cx="4610100" cy="4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4" y="1059582"/>
            <a:ext cx="370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740352" y="1058069"/>
            <a:ext cx="865684" cy="485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4" y="3481624"/>
            <a:ext cx="3571875" cy="14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99591" y="3579862"/>
            <a:ext cx="2808387" cy="485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20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9" y="1203598"/>
            <a:ext cx="64008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768" y="1341512"/>
            <a:ext cx="5715000" cy="195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07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6"/>
          <a:stretch/>
        </p:blipFill>
        <p:spPr bwMode="auto">
          <a:xfrm>
            <a:off x="267147" y="1131590"/>
            <a:ext cx="8027460" cy="189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600" dirty="0"/>
              <a:t>게시판 제작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343" r="7963" b="-1343"/>
          <a:stretch/>
        </p:blipFill>
        <p:spPr bwMode="auto">
          <a:xfrm>
            <a:off x="141412" y="3151063"/>
            <a:ext cx="4438203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51063"/>
            <a:ext cx="40386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04048" y="3482930"/>
            <a:ext cx="3672408" cy="817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0"/>
          </p:cNvCxnSpPr>
          <p:nvPr/>
        </p:nvCxnSpPr>
        <p:spPr>
          <a:xfrm flipH="1" flipV="1">
            <a:off x="1331640" y="1707654"/>
            <a:ext cx="5508612" cy="17752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8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/>
              <a:t>박재영 </a:t>
            </a:r>
            <a:r>
              <a:rPr lang="en-US" altLang="ko-KR"/>
              <a:t>-</a:t>
            </a:r>
            <a:r>
              <a:rPr lang="ko-KR" altLang="en-US"/>
              <a:t> 예상 창업 비용 작성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915566"/>
            <a:ext cx="8820472" cy="99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2172595"/>
            <a:ext cx="8730716" cy="1775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1" y="2592327"/>
            <a:ext cx="6953250" cy="2314575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 rot="10800000">
            <a:off x="1547664" y="2355728"/>
            <a:ext cx="1368152" cy="288030"/>
          </a:xfrm>
          <a:prstGeom prst="bentConnector3">
            <a:avLst>
              <a:gd name="adj1" fmla="val -44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10800000">
            <a:off x="1642928" y="2775010"/>
            <a:ext cx="2064976" cy="876860"/>
          </a:xfrm>
          <a:prstGeom prst="bentConnector3">
            <a:avLst>
              <a:gd name="adj1" fmla="val 7548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7824" y="2221582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선택에 따라 구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군의 리스트가 변화</a:t>
            </a:r>
          </a:p>
        </p:txBody>
      </p:sp>
    </p:spTree>
    <p:extLst>
      <p:ext uri="{BB962C8B-B14F-4D97-AF65-F5344CB8AC3E}">
        <p14:creationId xmlns:p14="http://schemas.microsoft.com/office/powerpoint/2010/main" val="198936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67AC27E-7CEC-4DB8-A26B-55A157848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866658"/>
              </p:ext>
            </p:extLst>
          </p:nvPr>
        </p:nvGraphicFramePr>
        <p:xfrm>
          <a:off x="611560" y="1635646"/>
          <a:ext cx="7440488" cy="2301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27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3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56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NULL, UNIQUE KEY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4881095"/>
                  </a:ext>
                </a:extLst>
              </a:tr>
              <a:tr h="38399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9438340"/>
                  </a:ext>
                </a:extLst>
              </a:tr>
              <a:tr h="38399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Tel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6668572"/>
                  </a:ext>
                </a:extLst>
              </a:tr>
              <a:tr h="38399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Email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399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ManagerYN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관리자여부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DC1F3E-0A9E-4813-8DC4-8DFED29F892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DB</a:t>
            </a:r>
            <a:r>
              <a:rPr lang="ko-KR" altLang="en-US" dirty="0"/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1533720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예상 창업 비용 작성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9582"/>
            <a:ext cx="5004393" cy="27073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1630"/>
            <a:ext cx="4274826" cy="3507854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rot="10800000">
            <a:off x="3707904" y="1347614"/>
            <a:ext cx="2160240" cy="72008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 flipV="1">
            <a:off x="1052750" y="1923678"/>
            <a:ext cx="4599370" cy="42413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4303" y="3867894"/>
            <a:ext cx="237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입력되지 않은 정보가 있으면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alert()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알려주고 해당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포커스가 감</a:t>
            </a:r>
          </a:p>
        </p:txBody>
      </p:sp>
    </p:spTree>
    <p:extLst>
      <p:ext uri="{BB962C8B-B14F-4D97-AF65-F5344CB8AC3E}">
        <p14:creationId xmlns:p14="http://schemas.microsoft.com/office/powerpoint/2010/main" val="3027049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예상 창업 비용 결과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3288"/>
            <a:ext cx="6486525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15579"/>
            <a:ext cx="4464496" cy="3307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961381"/>
            <a:ext cx="5113958" cy="9056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0767" y="1033288"/>
            <a:ext cx="3243262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1347613"/>
            <a:ext cx="0" cy="1584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4008" y="149163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쿼리스트링을 통해 값들을 넘겨받음</a:t>
            </a:r>
          </a:p>
        </p:txBody>
      </p:sp>
    </p:spTree>
    <p:extLst>
      <p:ext uri="{BB962C8B-B14F-4D97-AF65-F5344CB8AC3E}">
        <p14:creationId xmlns:p14="http://schemas.microsoft.com/office/powerpoint/2010/main" val="1621805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창업 설명회</a:t>
            </a:r>
            <a:r>
              <a:rPr lang="en-US" altLang="ko-KR" sz="3200" dirty="0"/>
              <a:t>/</a:t>
            </a:r>
            <a:r>
              <a:rPr lang="ko-KR" altLang="en-US" sz="3200" dirty="0"/>
              <a:t>박람회 일정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63638"/>
            <a:ext cx="5071108" cy="3168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8" y="1283458"/>
            <a:ext cx="3990975" cy="238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94520"/>
            <a:ext cx="6156176" cy="6865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95253" y="2787773"/>
            <a:ext cx="6160715" cy="46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75856" y="1257575"/>
            <a:ext cx="820718" cy="30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7" idx="0"/>
            <a:endCxn id="8" idx="2"/>
          </p:cNvCxnSpPr>
          <p:nvPr/>
        </p:nvCxnSpPr>
        <p:spPr>
          <a:xfrm rot="16200000" flipV="1">
            <a:off x="4118846" y="1131008"/>
            <a:ext cx="1224134" cy="2089396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8144" y="1508832"/>
            <a:ext cx="284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리스트가 아닌 해당 페이지에 맞는 자료들만 불러와야 하기때문에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pageNo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쿼리스트링으로 받아와서 처리함</a:t>
            </a:r>
          </a:p>
        </p:txBody>
      </p:sp>
    </p:spTree>
    <p:extLst>
      <p:ext uri="{BB962C8B-B14F-4D97-AF65-F5344CB8AC3E}">
        <p14:creationId xmlns:p14="http://schemas.microsoft.com/office/powerpoint/2010/main" val="1617366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창업 설명회</a:t>
            </a:r>
            <a:r>
              <a:rPr lang="en-US" altLang="ko-KR" sz="3200" dirty="0"/>
              <a:t>/</a:t>
            </a:r>
            <a:r>
              <a:rPr lang="ko-KR" altLang="en-US" sz="3200" dirty="0"/>
              <a:t>박람회 일정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34" y="1805292"/>
            <a:ext cx="5071108" cy="3168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43758"/>
            <a:ext cx="3744416" cy="7457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78996"/>
            <a:ext cx="4860032" cy="1155532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>
            <a:off x="1403648" y="3075806"/>
            <a:ext cx="7015733" cy="1694602"/>
          </a:xfrm>
          <a:prstGeom prst="bentConnector3">
            <a:avLst>
              <a:gd name="adj1" fmla="val -16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3923928" y="1491630"/>
            <a:ext cx="4392488" cy="100811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56176" y="1230020"/>
            <a:ext cx="253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여부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여부에 따라 다르게 생성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43963" y="3887639"/>
            <a:ext cx="253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되어 있어야 글 작성 가능</a:t>
            </a:r>
          </a:p>
        </p:txBody>
      </p:sp>
    </p:spTree>
    <p:extLst>
      <p:ext uri="{BB962C8B-B14F-4D97-AF65-F5344CB8AC3E}">
        <p14:creationId xmlns:p14="http://schemas.microsoft.com/office/powerpoint/2010/main" val="72909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창업 설명회</a:t>
            </a:r>
            <a:r>
              <a:rPr lang="en-US" altLang="ko-KR" sz="3200" dirty="0"/>
              <a:t>/</a:t>
            </a:r>
            <a:r>
              <a:rPr lang="ko-KR" altLang="en-US" sz="3200" dirty="0"/>
              <a:t>박람회 일정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34" y="1805292"/>
            <a:ext cx="5071108" cy="3168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5596"/>
            <a:ext cx="4427984" cy="1312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29073"/>
            <a:ext cx="2852507" cy="2529073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10" idx="3"/>
          </p:cNvCxnSpPr>
          <p:nvPr/>
        </p:nvCxnSpPr>
        <p:spPr>
          <a:xfrm flipV="1">
            <a:off x="3032019" y="2715766"/>
            <a:ext cx="5284397" cy="107784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26067" y="3133861"/>
            <a:ext cx="936104" cy="2416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0"/>
            <a:endCxn id="6" idx="2"/>
          </p:cNvCxnSpPr>
          <p:nvPr/>
        </p:nvCxnSpPr>
        <p:spPr>
          <a:xfrm flipH="1" flipV="1">
            <a:off x="2393504" y="2427734"/>
            <a:ext cx="100615" cy="70612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331640" y="4227934"/>
            <a:ext cx="1061864" cy="2416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131840" y="4455953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삭제완료 후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새로고침</a:t>
            </a:r>
          </a:p>
        </p:txBody>
      </p:sp>
    </p:spTree>
    <p:extLst>
      <p:ext uri="{BB962C8B-B14F-4D97-AF65-F5344CB8AC3E}">
        <p14:creationId xmlns:p14="http://schemas.microsoft.com/office/powerpoint/2010/main" val="306204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창업 설명회</a:t>
            </a:r>
            <a:r>
              <a:rPr lang="en-US" altLang="ko-KR" sz="3200" dirty="0"/>
              <a:t>/</a:t>
            </a:r>
            <a:r>
              <a:rPr lang="ko-KR" altLang="en-US" sz="3200" dirty="0"/>
              <a:t>박람회 작성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4628097" cy="2931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011910"/>
            <a:ext cx="7467600" cy="857250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4" idx="0"/>
          </p:cNvCxnSpPr>
          <p:nvPr/>
        </p:nvCxnSpPr>
        <p:spPr>
          <a:xfrm rot="16200000" flipV="1">
            <a:off x="3234544" y="1892982"/>
            <a:ext cx="1944216" cy="229364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8104" y="235572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최대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숫자외의 다른 문자는 입력 불가능</a:t>
            </a:r>
          </a:p>
        </p:txBody>
      </p:sp>
    </p:spTree>
    <p:extLst>
      <p:ext uri="{BB962C8B-B14F-4D97-AF65-F5344CB8AC3E}">
        <p14:creationId xmlns:p14="http://schemas.microsoft.com/office/powerpoint/2010/main" val="2186371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창업 설명회</a:t>
            </a:r>
            <a:r>
              <a:rPr lang="en-US" altLang="ko-KR" sz="3200" dirty="0"/>
              <a:t>/</a:t>
            </a:r>
            <a:r>
              <a:rPr lang="ko-KR" altLang="en-US" sz="3200" dirty="0"/>
              <a:t>박람회 작성 페이지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3528392" cy="4127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19622"/>
            <a:ext cx="5084057" cy="1498179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6" idx="1"/>
          </p:cNvCxnSpPr>
          <p:nvPr/>
        </p:nvCxnSpPr>
        <p:spPr>
          <a:xfrm flipV="1">
            <a:off x="2339754" y="2168712"/>
            <a:ext cx="1584174" cy="749089"/>
          </a:xfrm>
          <a:prstGeom prst="bentConnector3">
            <a:avLst>
              <a:gd name="adj1" fmla="val 447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4986" y="3018743"/>
            <a:ext cx="2417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입력받은 값을 하나의 문자열로 만들어 준뒤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통신을 통해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expoInsert.jsp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넘겨줌</a:t>
            </a:r>
          </a:p>
        </p:txBody>
      </p:sp>
    </p:spTree>
    <p:extLst>
      <p:ext uri="{BB962C8B-B14F-4D97-AF65-F5344CB8AC3E}">
        <p14:creationId xmlns:p14="http://schemas.microsoft.com/office/powerpoint/2010/main" val="4101536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지역 상권 분석 페이지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5606"/>
            <a:ext cx="7239692" cy="37686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01" y="3795886"/>
            <a:ext cx="7956376" cy="1180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1282" y="343584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카카오맵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 지도 생성</a:t>
            </a:r>
          </a:p>
        </p:txBody>
      </p:sp>
    </p:spTree>
    <p:extLst>
      <p:ext uri="{BB962C8B-B14F-4D97-AF65-F5344CB8AC3E}">
        <p14:creationId xmlns:p14="http://schemas.microsoft.com/office/powerpoint/2010/main" val="1263358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지역 상권 분석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7101254" cy="3639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22794"/>
            <a:ext cx="4277469" cy="1749252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10800000" flipV="1">
            <a:off x="4499992" y="2571750"/>
            <a:ext cx="1512168" cy="792088"/>
          </a:xfrm>
          <a:prstGeom prst="bentConnector3">
            <a:avLst>
              <a:gd name="adj1" fmla="val 36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31482" y="280275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 생성 메소드</a:t>
            </a:r>
          </a:p>
        </p:txBody>
      </p:sp>
    </p:spTree>
    <p:extLst>
      <p:ext uri="{BB962C8B-B14F-4D97-AF65-F5344CB8AC3E}">
        <p14:creationId xmlns:p14="http://schemas.microsoft.com/office/powerpoint/2010/main" val="3190281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3200" dirty="0"/>
              <a:t>지역 상권 분석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9582"/>
            <a:ext cx="4232238" cy="3939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50034"/>
            <a:ext cx="4555361" cy="3240360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rot="10800000">
            <a:off x="1691680" y="2355726"/>
            <a:ext cx="2952328" cy="2520280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7984" y="115037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셀렉트박스의 선택에 따라 해당 자료를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 생성해서 가져옴</a:t>
            </a:r>
          </a:p>
        </p:txBody>
      </p:sp>
    </p:spTree>
    <p:extLst>
      <p:ext uri="{BB962C8B-B14F-4D97-AF65-F5344CB8AC3E}">
        <p14:creationId xmlns:p14="http://schemas.microsoft.com/office/powerpoint/2010/main" val="1034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67AC27E-7CEC-4DB8-A26B-55A157848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47084"/>
              </p:ext>
            </p:extLst>
          </p:nvPr>
        </p:nvGraphicFramePr>
        <p:xfrm>
          <a:off x="1259632" y="1169556"/>
          <a:ext cx="6336704" cy="32744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06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7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56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25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8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235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Int(11)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NULL, UNIQUE KEY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넘버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4881095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9438340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Name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6668572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Tel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Email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Cost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예상창업비용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3259302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Addr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3167265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Time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0680887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3988413"/>
                  </a:ext>
                </a:extLst>
              </a:tr>
              <a:tr h="28783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Content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Longtext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486856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DC1F3E-0A9E-4813-8DC4-8DFED29F892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문의게시판 </a:t>
            </a:r>
            <a:r>
              <a:rPr lang="en-US" altLang="ko-KR" dirty="0"/>
              <a:t>DB</a:t>
            </a:r>
            <a:r>
              <a:rPr lang="ko-KR" altLang="en-US" dirty="0"/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3208958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게시판 구현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3128"/>
            <a:ext cx="4496345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332" y="3939902"/>
            <a:ext cx="4496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게시판 테이블을 보여주기 위해 필요한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DB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select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하여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form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값으로 하나씩 받아주어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for each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문을 사용하여 전체 게시판 정보를 보여주었습니다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45" y="1623123"/>
            <a:ext cx="4456260" cy="202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1121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4000" dirty="0"/>
              <a:t>게시판</a:t>
            </a:r>
            <a:r>
              <a:rPr lang="ko-KR" altLang="en-US" dirty="0"/>
              <a:t> </a:t>
            </a:r>
            <a:r>
              <a:rPr lang="ko-KR" altLang="en-US" sz="4000" dirty="0"/>
              <a:t>구현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7111"/>
            <a:ext cx="255674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액자 3"/>
          <p:cNvSpPr/>
          <p:nvPr/>
        </p:nvSpPr>
        <p:spPr>
          <a:xfrm>
            <a:off x="1115616" y="3147814"/>
            <a:ext cx="2052690" cy="2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13688"/>
            <a:ext cx="3787335" cy="133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3" y="2635735"/>
            <a:ext cx="4608512" cy="178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FEF6BA11-716A-442B-A6F6-46D72902285D}"/>
              </a:ext>
            </a:extLst>
          </p:cNvPr>
          <p:cNvCxnSpPr>
            <a:stCxn id="4" idx="3"/>
            <a:endCxn id="6147" idx="1"/>
          </p:cNvCxnSpPr>
          <p:nvPr/>
        </p:nvCxnSpPr>
        <p:spPr>
          <a:xfrm>
            <a:off x="3168306" y="3256493"/>
            <a:ext cx="921097" cy="273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4117309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Select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해서 받은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DB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No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값으로 하나씩 받아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table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에 하나씩 넣어준 모습입니다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199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altLang="ko-KR" sz="4000" dirty="0"/>
              <a:t>DB</a:t>
            </a:r>
            <a:r>
              <a:rPr lang="en-US" altLang="ko-KR" dirty="0"/>
              <a:t> </a:t>
            </a:r>
            <a:r>
              <a:rPr lang="en-US" altLang="ko-KR" sz="4000" dirty="0"/>
              <a:t>INPUT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88474"/>
            <a:ext cx="2413745" cy="2850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20906" y="1635646"/>
            <a:ext cx="1831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글 작성시 아이디는 로그인 화면에서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session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값으로 받아오고 나머지는 입력 받아 </a:t>
            </a:r>
            <a:r>
              <a:rPr lang="en-US" altLang="ko-KR" dirty="0" err="1">
                <a:latin typeface="나눔바른고딕 Light" pitchFamily="50" charset="-127"/>
                <a:ea typeface="나눔바른고딕 Light" pitchFamily="50" charset="-127"/>
              </a:rPr>
              <a:t>insertone.jsp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DB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보내주었습니다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3" y="2547877"/>
            <a:ext cx="792087" cy="33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20967"/>
            <a:ext cx="2622676" cy="25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FEF6BA11-716A-442B-A6F6-46D72902285D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964990" y="2713661"/>
            <a:ext cx="582674" cy="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17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altLang="ko-KR" sz="4000" dirty="0"/>
              <a:t>DB</a:t>
            </a:r>
            <a:r>
              <a:rPr lang="en-US" altLang="ko-KR" dirty="0"/>
              <a:t> </a:t>
            </a:r>
            <a:r>
              <a:rPr lang="en-US" altLang="ko-KR" sz="4000" dirty="0"/>
              <a:t>INPUT</a:t>
            </a:r>
            <a:endParaRPr lang="ko-KR" alt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03597"/>
            <a:ext cx="3990616" cy="352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3887955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Ajax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통해 넘겨준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DB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</a:t>
            </a:r>
            <a:r>
              <a:rPr lang="en-US" altLang="ko-KR" dirty="0" err="1">
                <a:latin typeface="나눔바른고딕 Light" pitchFamily="50" charset="-127"/>
                <a:ea typeface="나눔바른고딕 Light" pitchFamily="50" charset="-127"/>
              </a:rPr>
              <a:t>useBean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과 </a:t>
            </a:r>
            <a:r>
              <a:rPr lang="en-US" altLang="ko-KR" dirty="0" err="1">
                <a:latin typeface="나눔바른고딕 Light" pitchFamily="50" charset="-127"/>
                <a:ea typeface="나눔바른고딕 Light" pitchFamily="50" charset="-127"/>
              </a:rPr>
              <a:t>setProperty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로 받아주어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insert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DB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를 보내주어 넣어주었습니다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3598"/>
            <a:ext cx="3879899" cy="247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671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altLang="ko-KR" sz="4000" dirty="0"/>
              <a:t>DB</a:t>
            </a:r>
            <a:r>
              <a:rPr lang="en-US" altLang="ko-KR" dirty="0"/>
              <a:t> </a:t>
            </a:r>
            <a:r>
              <a:rPr lang="en-US" altLang="ko-KR" sz="4000" dirty="0"/>
              <a:t>SELECT</a:t>
            </a:r>
            <a:r>
              <a:rPr lang="en-US" altLang="ko-KR" dirty="0"/>
              <a:t>(</a:t>
            </a:r>
            <a:r>
              <a:rPr lang="ko-KR" altLang="en-US" dirty="0"/>
              <a:t>업종별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" y="1203598"/>
            <a:ext cx="5364088" cy="28022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03598"/>
            <a:ext cx="2664296" cy="3101802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94234" y="1563637"/>
            <a:ext cx="1686362" cy="2160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294234" y="1995686"/>
            <a:ext cx="317326" cy="216025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82477" y="3477716"/>
            <a:ext cx="317326" cy="216025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74093" y="2705496"/>
            <a:ext cx="317326" cy="216025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624" y="4151511"/>
            <a:ext cx="536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업종별 아이템은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input</a:t>
            </a:r>
            <a:r>
              <a:rPr lang="ko-KR" altLang="en-US" dirty="0"/>
              <a:t>할 때 입력한 업태</a:t>
            </a:r>
            <a:r>
              <a:rPr lang="en-US" altLang="ko-KR" dirty="0"/>
              <a:t>, </a:t>
            </a:r>
            <a:r>
              <a:rPr lang="ko-KR" altLang="en-US" dirty="0"/>
              <a:t>업종</a:t>
            </a:r>
            <a:r>
              <a:rPr lang="en-US" altLang="ko-KR" dirty="0"/>
              <a:t>, </a:t>
            </a:r>
            <a:r>
              <a:rPr lang="ko-KR" altLang="en-US" dirty="0"/>
              <a:t>세부 업종을 통해 각 </a:t>
            </a:r>
            <a:r>
              <a:rPr lang="en-US" altLang="ko-KR" dirty="0" err="1"/>
              <a:t>selectbox</a:t>
            </a:r>
            <a:r>
              <a:rPr lang="ko-KR" altLang="en-US" dirty="0"/>
              <a:t>로 </a:t>
            </a:r>
            <a:r>
              <a:rPr lang="ko-KR" altLang="en-US" dirty="0" err="1"/>
              <a:t>게시글을</a:t>
            </a:r>
            <a:r>
              <a:rPr lang="ko-KR" altLang="en-US" dirty="0"/>
              <a:t> 구분 지어 찾을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액자 10"/>
          <p:cNvSpPr/>
          <p:nvPr/>
        </p:nvSpPr>
        <p:spPr>
          <a:xfrm>
            <a:off x="6732240" y="1347612"/>
            <a:ext cx="396044" cy="216025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altLang="ko-KR" sz="4000" dirty="0"/>
              <a:t>DB</a:t>
            </a:r>
            <a:r>
              <a:rPr lang="en-US" altLang="ko-KR" dirty="0"/>
              <a:t> </a:t>
            </a:r>
            <a:r>
              <a:rPr lang="en-US" altLang="ko-KR" sz="4000" dirty="0"/>
              <a:t>SELECT</a:t>
            </a:r>
            <a:r>
              <a:rPr lang="en-US" altLang="ko-KR" dirty="0"/>
              <a:t>(</a:t>
            </a:r>
            <a:r>
              <a:rPr lang="ko-KR" altLang="en-US" dirty="0"/>
              <a:t>형태별</a:t>
            </a:r>
            <a:r>
              <a:rPr lang="en-US" altLang="ko-KR" dirty="0"/>
              <a:t>, </a:t>
            </a:r>
            <a:r>
              <a:rPr lang="ko-KR" altLang="en-US" dirty="0" err="1"/>
              <a:t>자금별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7" y="1210265"/>
            <a:ext cx="3718123" cy="1966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3" y="3291830"/>
            <a:ext cx="2821467" cy="1705207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327917" y="1463560"/>
            <a:ext cx="343295" cy="15522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35" y="1222444"/>
            <a:ext cx="255674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액자 6"/>
          <p:cNvSpPr/>
          <p:nvPr/>
        </p:nvSpPr>
        <p:spPr>
          <a:xfrm>
            <a:off x="4855899" y="3736057"/>
            <a:ext cx="504056" cy="2222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272" y="1247509"/>
            <a:ext cx="2016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형태별</a:t>
            </a:r>
            <a:r>
              <a:rPr lang="en-US" altLang="ko-KR" dirty="0"/>
              <a:t>, </a:t>
            </a:r>
            <a:r>
              <a:rPr lang="ko-KR" altLang="en-US" dirty="0" err="1"/>
              <a:t>자금별</a:t>
            </a:r>
            <a:r>
              <a:rPr lang="ko-KR" altLang="en-US" dirty="0"/>
              <a:t> 아이템은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input</a:t>
            </a:r>
            <a:r>
              <a:rPr lang="ko-KR" altLang="en-US" dirty="0"/>
              <a:t>할 때 입력한 비용을 통해 프랜차이즈</a:t>
            </a:r>
            <a:r>
              <a:rPr lang="en-US" altLang="ko-KR" dirty="0"/>
              <a:t>, </a:t>
            </a:r>
            <a:r>
              <a:rPr lang="ko-KR" altLang="en-US" dirty="0"/>
              <a:t>대리점</a:t>
            </a:r>
            <a:r>
              <a:rPr lang="en-US" altLang="ko-KR" dirty="0"/>
              <a:t>, </a:t>
            </a:r>
            <a:r>
              <a:rPr lang="ko-KR" altLang="en-US" dirty="0"/>
              <a:t>전수창업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/>
              <a:t>4</a:t>
            </a:r>
            <a:r>
              <a:rPr lang="ko-KR" altLang="en-US" dirty="0"/>
              <a:t>가지 버튼으로 </a:t>
            </a:r>
            <a:r>
              <a:rPr lang="ko-KR" altLang="en-US" dirty="0" err="1"/>
              <a:t>게시글을</a:t>
            </a:r>
            <a:r>
              <a:rPr lang="ko-KR" altLang="en-US" dirty="0"/>
              <a:t> 구분 지어 찾을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액자 8"/>
          <p:cNvSpPr/>
          <p:nvPr/>
        </p:nvSpPr>
        <p:spPr>
          <a:xfrm>
            <a:off x="499564" y="3506564"/>
            <a:ext cx="1552156" cy="2222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FEF6BA11-716A-442B-A6F6-46D72902285D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2051720" y="3617677"/>
            <a:ext cx="1656184" cy="735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7904" y="409113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사용하여 버튼을 누를 때마다 </a:t>
            </a:r>
            <a:r>
              <a:rPr lang="en-US" altLang="ko-KR" dirty="0"/>
              <a:t>list</a:t>
            </a:r>
            <a:r>
              <a:rPr lang="ko-KR" altLang="en-US" dirty="0"/>
              <a:t>를 비워준 후 </a:t>
            </a:r>
            <a:r>
              <a:rPr lang="en-US" altLang="ko-KR" dirty="0"/>
              <a:t>b1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값을 가진 게시물들을 가져왔습니다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6786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6000" dirty="0">
                <a:solidFill>
                  <a:srgbClr val="FFC000"/>
                </a:solidFill>
              </a:rPr>
              <a:t>고준호</a:t>
            </a:r>
            <a:r>
              <a:rPr lang="ko-KR" altLang="en-US" sz="4000" dirty="0"/>
              <a:t> 프로젝트 소감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1347614"/>
            <a:ext cx="8784976" cy="36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웹 프로젝트의 목표는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MVC1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 POOL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효과적인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DAO/DTO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구성이었다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 모든 요소들이 집약되어 있는 게시판을 구현하기 결심했다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작성 등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제작을 통해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HTML, CSS, BootStrap3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잘 익힐 수 있었다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게시된 글을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저장하고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그것을 불러와 리스트업 하는 과정에서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POOL, DAO/DTO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웹간 상호작용에 대해 한층 더 깊은 이해를 하게 되었으며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페이징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 등을 통해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JSP, JQUERY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CONTROLER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익숙하게 되었다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just">
              <a:lnSpc>
                <a:spcPct val="13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이번 프로젝트에서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API, AJAX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외부데이터를 실시간으로 받아서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연계한 텍스트 마이닝을 해보았다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프로젝트를 통해 생소했던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JSON, XML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확실히 이해했으며 어떤 프로젝트도 이런 데이터와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활용하여 좋은 결과를 얻을 수 있겠다는 자신감을 얻었다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EA8A48A7-7F20-4041-AE9A-6829AF6032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364088" y="1504658"/>
            <a:ext cx="3799309" cy="37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93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55BB63D-7D84-485A-A3B4-EBFED183E5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364088" y="1504658"/>
            <a:ext cx="3799309" cy="37566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sz="6000" dirty="0">
                <a:solidFill>
                  <a:srgbClr val="00B0F0"/>
                </a:solidFill>
              </a:rPr>
              <a:t>박재영</a:t>
            </a:r>
            <a:r>
              <a:rPr lang="ko-KR" altLang="en-US" sz="4000" dirty="0"/>
              <a:t> 프로젝트 소감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1347614"/>
            <a:ext cx="8784976" cy="331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웹프로젝트를 통해 실제 브라우저에 원하는 화면을 만드는 작업은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Swing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화면을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만들때와는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다른 재미가 있었습니다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컨트롤러로 나눠서 개발하는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MVC1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이용한 프로그래밍에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익숙해지기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좋았던 프로젝트 였습니다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프로젝트에서 사용한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DTO, DAO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개념과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이제 어느정도 숙달이 되었다고 느꼈습니다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카카오맵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사용하면서 내가 직접 만든 메소드가 아닌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개념을 사용해서 구현해보았습니다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프로젝트에서는 조장을 맡았지만 그 역할은 잘 수행하지 못 한 것 같습니다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 진행상황도 공유하면서 다른 조원의 진행상황도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파악해야겠다고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느꼈습니다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프로젝트에서는 조원들의 진행상황과 남은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기간등을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고려해서 스케쥴을 더 잘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관리해야겠습니다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863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564" y="1419622"/>
            <a:ext cx="7848872" cy="187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lnSpc>
                <a:spcPct val="130000"/>
              </a:lnSpc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이번 프로젝트를 준비하면서 부족한 점이 너무 많았습니다</a:t>
            </a:r>
            <a:r>
              <a:rPr lang="en-US" altLang="ko-KR" dirty="0"/>
              <a:t>. </a:t>
            </a:r>
            <a:r>
              <a:rPr lang="ko-KR" altLang="en-US" dirty="0"/>
              <a:t>프로젝트 시작 당시 기본적인 프로그램조차 구현하지 못하였고 한가지의 기능도 사용하지 못하였습니다</a:t>
            </a:r>
            <a:r>
              <a:rPr lang="en-US" altLang="ko-KR" dirty="0"/>
              <a:t>. </a:t>
            </a:r>
            <a:r>
              <a:rPr lang="ko-KR" altLang="en-US" dirty="0"/>
              <a:t>또한 이전에 하였던 프로젝트에서의 확실하게 알지 못하였던 점이 현재 프로그램의 어려움에 더해져 내용을 정확하게 알기까지 너무 오랜 시간이 걸렸습니다</a:t>
            </a:r>
            <a:r>
              <a:rPr lang="en-US" altLang="ko-KR" dirty="0"/>
              <a:t>. </a:t>
            </a:r>
            <a:r>
              <a:rPr lang="ko-KR" altLang="en-US" dirty="0"/>
              <a:t>프로젝트가 끝난 후에도 여러 동영상을 통하여 더 공부하고 알아가야 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1768A6C7-4AB8-4C0A-86D2-71FB0A305617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411760" y="123478"/>
            <a:ext cx="6624736" cy="946200"/>
          </a:xfrm>
          <a:ln>
            <a:noFill/>
          </a:ln>
        </p:spPr>
        <p:txBody>
          <a:bodyPr/>
          <a:lstStyle/>
          <a:p>
            <a:r>
              <a:rPr lang="ko-KR" altLang="en-US" sz="6000" dirty="0">
                <a:solidFill>
                  <a:srgbClr val="92D050"/>
                </a:solidFill>
              </a:rPr>
              <a:t>양준호</a:t>
            </a:r>
            <a:r>
              <a:rPr lang="ko-KR" altLang="en-US" sz="4000" dirty="0"/>
              <a:t> 프로젝트 소감</a:t>
            </a: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480EFEEA-83E2-42F1-BD91-4039191FB1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364088" y="1504658"/>
            <a:ext cx="3799309" cy="37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6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67AC27E-7CEC-4DB8-A26B-55A157848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39741"/>
              </p:ext>
            </p:extLst>
          </p:nvPr>
        </p:nvGraphicFramePr>
        <p:xfrm>
          <a:off x="1259632" y="1419622"/>
          <a:ext cx="6336704" cy="247400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653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Commentnum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Int(11)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NULL, Primary KEY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4881095"/>
                  </a:ext>
                </a:extLst>
              </a:tr>
              <a:tr h="40657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Commentboard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위치한 게시글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9438340"/>
                  </a:ext>
                </a:extLst>
              </a:tr>
              <a:tr h="40657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Commentid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입력자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6668572"/>
                  </a:ext>
                </a:extLst>
              </a:tr>
              <a:tr h="40657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Commentdate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입력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57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commentcontent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Varchar(100)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DC1F3E-0A9E-4813-8DC4-8DFED29F892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댓글 </a:t>
            </a:r>
            <a:r>
              <a:rPr lang="en-US" altLang="ko-KR" dirty="0"/>
              <a:t>DB</a:t>
            </a:r>
            <a:r>
              <a:rPr lang="ko-KR" altLang="en-US" dirty="0"/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167212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ko-KR" altLang="en-US" dirty="0"/>
              <a:t> 게시판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10322"/>
              </p:ext>
            </p:extLst>
          </p:nvPr>
        </p:nvGraphicFramePr>
        <p:xfrm>
          <a:off x="1403648" y="1563638"/>
          <a:ext cx="6096000" cy="24285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Primary</a:t>
                      </a:r>
                      <a:r>
                        <a:rPr lang="en-US" altLang="ko-KR" baseline="0"/>
                        <a:t> key</a:t>
                      </a:r>
                    </a:p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게시글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title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01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51168"/>
              </p:ext>
            </p:extLst>
          </p:nvPr>
        </p:nvGraphicFramePr>
        <p:xfrm>
          <a:off x="1259632" y="1203598"/>
          <a:ext cx="7056784" cy="374441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33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71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73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85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DataType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제약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r>
                        <a:rPr lang="en-US" altLang="ko-KR" baseline="0" dirty="0"/>
                        <a:t> key, 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게시글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title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place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설명회 장소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when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설명회 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관계자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brand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브랜드명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home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홈페이지 도메인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/>
                        <a:t>varchar(100)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게시일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content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longtext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/>
                        <a:t>Not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xmlns="" id="{38DFA031-3A8B-488E-B74E-4052C0DEEC8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339752" y="51470"/>
            <a:ext cx="6624736" cy="946200"/>
          </a:xfrm>
        </p:spPr>
        <p:txBody>
          <a:bodyPr/>
          <a:lstStyle/>
          <a:p>
            <a:r>
              <a:rPr lang="ko-KR" altLang="en-US" dirty="0"/>
              <a:t>박람회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391629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orrell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ts val="1000"/>
          </a:spcBef>
          <a:spcAft>
            <a:spcPts val="1000"/>
          </a:spcAft>
          <a:buSzPct val="200000"/>
          <a:buBlip>
            <a:blip xmlns:r="http://schemas.openxmlformats.org/officeDocument/2006/relationships" r:embed="rId1"/>
          </a:buBlip>
          <a:defRPr sz="1800" spc="130" dirty="0" smtClean="0">
            <a:latin typeface="나눔바른고딕 Light" pitchFamily="50" charset="-127"/>
            <a:ea typeface="나눔바른고딕 Light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1766</Words>
  <Application>Microsoft Office PowerPoint</Application>
  <PresentationFormat>화면 슬라이드 쇼(16:9)</PresentationFormat>
  <Paragraphs>456</Paragraphs>
  <Slides>68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0" baseType="lpstr">
      <vt:lpstr>굴림</vt:lpstr>
      <vt:lpstr>Arial</vt:lpstr>
      <vt:lpstr>여기어때 잘난체</vt:lpstr>
      <vt:lpstr>Roboto Slab Regular</vt:lpstr>
      <vt:lpstr>나눔바른고딕</vt:lpstr>
      <vt:lpstr>Anton</vt:lpstr>
      <vt:lpstr>Barlow Semi Condensed</vt:lpstr>
      <vt:lpstr>Barlow Semi Condensed Light</vt:lpstr>
      <vt:lpstr>Fira Sans Extra Condensed Medium</vt:lpstr>
      <vt:lpstr>맑은 고딕</vt:lpstr>
      <vt:lpstr>나눔바른고딕 Light</vt:lpstr>
      <vt:lpstr>Norrell Consulting by Slidesgo</vt:lpstr>
      <vt:lpstr>JSP 창업컨설팅 사이트 구현</vt:lpstr>
      <vt:lpstr>개발 과정</vt:lpstr>
      <vt:lpstr>보유/사용 기술</vt:lpstr>
      <vt:lpstr>개발 기간</vt:lpstr>
      <vt:lpstr>회원 DB 테이블</vt:lpstr>
      <vt:lpstr>문의게시판 DB 테이블</vt:lpstr>
      <vt:lpstr>댓글 DB 테이블</vt:lpstr>
      <vt:lpstr> 게시판 DB 테이블</vt:lpstr>
      <vt:lpstr>박람회 DB 테이블</vt:lpstr>
      <vt:lpstr>상권분석 DB 테이블</vt:lpstr>
      <vt:lpstr>창업 아이템 DB 테이블</vt:lpstr>
      <vt:lpstr>순서도 1) 로그인, 회원가입</vt:lpstr>
      <vt:lpstr>순서도 2) 커뮤니티</vt:lpstr>
      <vt:lpstr>순서도 3) 예상 창업 비용</vt:lpstr>
      <vt:lpstr>순서도 4) 창업 박람회/설명회 일정</vt:lpstr>
      <vt:lpstr>순서도 5) 창업 성공 사례</vt:lpstr>
      <vt:lpstr>순서도 6) 창업 아이템 </vt:lpstr>
      <vt:lpstr>프로젝트 트리</vt:lpstr>
      <vt:lpstr>프로젝트 트리</vt:lpstr>
      <vt:lpstr>고준호 uml</vt:lpstr>
      <vt:lpstr>박재영 uml</vt:lpstr>
      <vt:lpstr>양준호 uml</vt:lpstr>
      <vt:lpstr>로그인 화면(로그아웃, 회원가입)</vt:lpstr>
      <vt:lpstr>로그인 화면(로그아웃, 회원가입)</vt:lpstr>
      <vt:lpstr>로그인 화면(로그아웃, 회원가입)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경제기사 WORDCLOUD</vt:lpstr>
      <vt:lpstr>경기 신호등(OpenApi) </vt:lpstr>
      <vt:lpstr>경기 신호등(OpenApi) </vt:lpstr>
      <vt:lpstr>경기 신호등(OpenApi) </vt:lpstr>
      <vt:lpstr>통계 그래프(GoogleChart)</vt:lpstr>
      <vt:lpstr>통계 그래프(GoogleChart)</vt:lpstr>
      <vt:lpstr>게시판 제작 (페이징, 댓글, 삭제, 등록)</vt:lpstr>
      <vt:lpstr>게시판 제작 (페이징, 댓글, 삭제, 등록)</vt:lpstr>
      <vt:lpstr>게시판 제작 (페이징, 댓글, 삭제, 등록)</vt:lpstr>
      <vt:lpstr>게시판 제작 (페이징, 댓글, 삭제, 등록)</vt:lpstr>
      <vt:lpstr>게시판 제작 (페이징, 댓글, 삭제, 등록)</vt:lpstr>
      <vt:lpstr>게시판 제작 (페이징, 댓글, 삭제, 등록)</vt:lpstr>
      <vt:lpstr>게시판 제작 (페이징, 댓글, 삭제, 등록)</vt:lpstr>
      <vt:lpstr>박재영 - 예상 창업 비용 작성 페이지</vt:lpstr>
      <vt:lpstr>예상 창업 비용 작성 페이지</vt:lpstr>
      <vt:lpstr>예상 창업 비용 결과 페이지</vt:lpstr>
      <vt:lpstr>창업 설명회/박람회 일정 페이지</vt:lpstr>
      <vt:lpstr>창업 설명회/박람회 일정 페이지</vt:lpstr>
      <vt:lpstr>창업 설명회/박람회 일정 페이지</vt:lpstr>
      <vt:lpstr>창업 설명회/박람회 작성 페이지</vt:lpstr>
      <vt:lpstr>창업 설명회/박람회 작성 페이지</vt:lpstr>
      <vt:lpstr>지역 상권 분석 페이지</vt:lpstr>
      <vt:lpstr>지역 상권 분석 페이지</vt:lpstr>
      <vt:lpstr>지역 상권 분석 페이지</vt:lpstr>
      <vt:lpstr>게시판 구현</vt:lpstr>
      <vt:lpstr>게시판 구현</vt:lpstr>
      <vt:lpstr>DB INPUT</vt:lpstr>
      <vt:lpstr>DB INPUT</vt:lpstr>
      <vt:lpstr>DB SELECT(업종별)</vt:lpstr>
      <vt:lpstr>DB SELECT(형태별, 자금별)</vt:lpstr>
      <vt:lpstr>고준호 프로젝트 소감</vt:lpstr>
      <vt:lpstr>박재영 프로젝트 소감</vt:lpstr>
      <vt:lpstr>양준호 프로젝트 소감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NORRELL CONSULTING</dc:title>
  <dc:creator>junho</dc:creator>
  <cp:lastModifiedBy>조은이</cp:lastModifiedBy>
  <cp:revision>76</cp:revision>
  <dcterms:modified xsi:type="dcterms:W3CDTF">2020-04-22T01:34:55Z</dcterms:modified>
</cp:coreProperties>
</file>